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1"/>
  </p:handoutMasterIdLst>
  <p:sldIdLst>
    <p:sldId id="284" r:id="rId3"/>
    <p:sldId id="283" r:id="rId5"/>
    <p:sldId id="291" r:id="rId6"/>
    <p:sldId id="357" r:id="rId7"/>
    <p:sldId id="358" r:id="rId8"/>
    <p:sldId id="359" r:id="rId9"/>
    <p:sldId id="360" r:id="rId10"/>
    <p:sldId id="364" r:id="rId11"/>
    <p:sldId id="365" r:id="rId12"/>
    <p:sldId id="366" r:id="rId13"/>
    <p:sldId id="367" r:id="rId14"/>
    <p:sldId id="368" r:id="rId15"/>
    <p:sldId id="388" r:id="rId16"/>
    <p:sldId id="285" r:id="rId17"/>
    <p:sldId id="369" r:id="rId18"/>
    <p:sldId id="387" r:id="rId19"/>
    <p:sldId id="370" r:id="rId20"/>
    <p:sldId id="386" r:id="rId21"/>
    <p:sldId id="374" r:id="rId22"/>
    <p:sldId id="373" r:id="rId23"/>
    <p:sldId id="375" r:id="rId24"/>
    <p:sldId id="384" r:id="rId25"/>
    <p:sldId id="307" r:id="rId26"/>
    <p:sldId id="323" r:id="rId27"/>
    <p:sldId id="324" r:id="rId28"/>
    <p:sldId id="325" r:id="rId29"/>
    <p:sldId id="385"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000000"/>
    <a:srgbClr val="9CC5EE"/>
    <a:srgbClr val="C5E0B4"/>
    <a:srgbClr val="00CC66"/>
    <a:srgbClr val="33CC33"/>
    <a:srgbClr val="FF99CC"/>
    <a:srgbClr val="99FF33"/>
    <a:srgbClr val="FFFFFF"/>
    <a:srgbClr val="0081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4" autoAdjust="0"/>
    <p:restoredTop sz="58058" autoAdjust="0"/>
  </p:normalViewPr>
  <p:slideViewPr>
    <p:cSldViewPr snapToGrid="0" showGuides="1">
      <p:cViewPr varScale="1">
        <p:scale>
          <a:sx n="70" d="100"/>
          <a:sy n="70" d="100"/>
        </p:scale>
        <p:origin x="2032" y="184"/>
      </p:cViewPr>
      <p:guideLst>
        <p:guide orient="horz" pos="2122"/>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6" d="100"/>
          <a:sy n="96" d="100"/>
        </p:scale>
        <p:origin x="3744" y="8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397.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Hello everyone, I’m </a:t>
            </a:r>
            <a:r>
              <a:rPr lang="en-US" altLang="zh-CN" sz="1200" kern="1200" dirty="0" err="1">
                <a:solidFill>
                  <a:schemeClr val="tx1"/>
                </a:solidFill>
                <a:effectLst/>
                <a:latin typeface="+mn-lt"/>
                <a:ea typeface="+mn-ea"/>
                <a:cs typeface="+mn-cs"/>
              </a:rPr>
              <a:t>QiZhi Chen</a:t>
            </a:r>
            <a:r>
              <a:rPr lang="en-US" altLang="zh-CN" sz="1200" kern="1200" dirty="0">
                <a:solidFill>
                  <a:schemeClr val="tx1"/>
                </a:solidFill>
                <a:effectLst/>
                <a:latin typeface="+mn-lt"/>
                <a:ea typeface="+mn-ea"/>
                <a:cs typeface="+mn-cs"/>
              </a:rPr>
              <a:t> from Peking University. I’m going to introduce </a:t>
            </a:r>
            <a:r>
              <a:rPr lang="en-US" altLang="zh-CN" dirty="0">
                <a:sym typeface="+mn-ea"/>
              </a:rPr>
              <a:t>CodingSketch: A Hierarchical Sketch with Efficient Encoding and Recursive Decoding</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insert an incoming item, the CM sketch first uses hash functions to locate several counters, and increases each of these counters by one. The slide shows the process of inserting four items A, B, C, and C into the CM sketch.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insert an incoming item, the CM sketch first uses hash functions to locate several counters, and increases each of these counters by one. The slide shows the process of inserting four items A, B, C, and C into the CM sketch.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estimate the frequency of an item, such as C, the CM sketch will return the minimum value of all hashed counters. In this case, the frequency of item C is estimated to be the minimum value of 4, 4, and 6, that is, 4.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Following the introduction of the Count-Min (CM) Sketch, it's important to discuss the advancements made with sketches like Stingy and Pyramid. These sketches leverage the high skewness </a:t>
            </a:r>
            <a:r>
              <a:rPr lang="en-US" altLang="zh-CN"/>
              <a:t>d</a:t>
            </a:r>
            <a:r>
              <a:rPr lang="zh-CN" altLang="en-US"/>
              <a:t>istribution</a:t>
            </a:r>
            <a:r>
              <a:rPr lang="en-US" altLang="zh-CN"/>
              <a:t> </a:t>
            </a:r>
            <a:r>
              <a:rPr lang="zh-CN" altLang="en-US"/>
              <a:t>of real-world datasets to optimize memory usage and accuracy</a:t>
            </a:r>
            <a:r>
              <a:rPr lang="en-US" altLang="zh-CN"/>
              <a:t> of </a:t>
            </a:r>
            <a:r>
              <a:rPr lang="zh-CN" altLang="en-US">
                <a:sym typeface="+mn-ea"/>
              </a:rPr>
              <a:t>sketch</a:t>
            </a:r>
            <a:r>
              <a:rPr lang="zh-CN" altLang="en-US"/>
              <a:t>.</a:t>
            </a:r>
            <a:endParaRPr lang="zh-CN" altLang="en-US"/>
          </a:p>
          <a:p>
            <a:endParaRPr lang="zh-CN" altLang="en-US"/>
          </a:p>
          <a:p>
            <a:r>
              <a:rPr lang="zh-CN" altLang="en-US"/>
              <a:t>High skewness means that a small number of items occur very frequently while the majority occur rarely. To manage this, </a:t>
            </a:r>
            <a:r>
              <a:rPr lang="en-US" altLang="zh-CN"/>
              <a:t>those</a:t>
            </a:r>
            <a:r>
              <a:rPr lang="zh-CN" altLang="en-US"/>
              <a:t> sketches use hierarchical structures. They start with small counters at the base layer, which overflow to higher layers when needed. This hierarchical approach helps to efficiently manage memory and reduce errors from overflow.</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Next, we introduce our algorithm, </a:t>
            </a:r>
            <a:r>
              <a:rPr lang="en-US" altLang="zh-CN" dirty="0">
                <a:sym typeface="+mn-ea"/>
              </a:rPr>
              <a:t>CodingSketch</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We observed that in many scenarios, such as frequency estimation and join size estimation, dynamic querying during the insertion process is not necessary. Instead, queries and analyses are performed after all elements have been inserted. </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We observed that in many scenarios, such as frequency estimation and join size estimation, dynamic querying during the insertion process is not necessary. Instead, queries and analyses are performed after all </a:t>
            </a:r>
            <a:r>
              <a:rPr lang="en-US" altLang="zh-CN"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sym typeface="+mn-ea"/>
              </a:rPr>
              <a:t>Items </a:t>
            </a:r>
            <a:r>
              <a:rPr lang="zh-CN" altLang="en-US"/>
              <a:t>have been inserted. </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This allows us to use </a:t>
            </a:r>
            <a:r>
              <a:rPr lang="en-US" altLang="zh-CN"/>
              <a:t>better</a:t>
            </a:r>
            <a:r>
              <a:rPr lang="zh-CN" altLang="en-US"/>
              <a:t> encoding algorithms during the insertion phase, resulting in a more compact data structure. Once all </a:t>
            </a:r>
            <a:r>
              <a:rPr lang="en-US" altLang="zh-CN"/>
              <a:t>items </a:t>
            </a:r>
            <a:r>
              <a:rPr lang="zh-CN" altLang="en-US"/>
              <a:t>have been inserted, we can then apply a decoding algorithm to retrieve the original sketch.</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This allows us to use more sophisticated encoding algorithms during the insertion phase, resulting in a more compact data structure. Once all elements have been inserted, we can then apply a decoding algorithm to retrieve the original sketch.</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 CodingSketch, we use a bottom-up encoding process to handle the skewed frequency distribution efficiently. Each item is inserted into multiple counters at the lowest layer. When a counter overflows, its value is propagated to the upper layers through multiple pointers. This method significantly reduces memory usage by efficiently managing overflow values.</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The decoding process in CodingSketch is performed top-down. During this recursive process, we identify 'pure pointers'—pointers that uniquely indicate overflow values. By following these pure pointers, we can accurately retrieve the overflow values from the upper layers, ensuring error-free frequency estimations.</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CodingSketch introduces the flagless pruning technique to eliminate the need for additional flag bits, which traditionally indicate overflow. This innovation not only saves significant memory but also allows for efficient deletion operations. By assuming all counters in the current layer have overflowed and using explicit and implicit pruning, we can maintain the integrity and accuracy of the data structure.</a:t>
            </a:r>
            <a:endParaRPr lang="zh-CN" altLang="en-US"/>
          </a:p>
          <a:p>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CodingSketch introduces the flagless pruning technique to eliminate the need for additional flag bits, which traditionally indicate overflow. This innovation not only saves significant memory but also allows for efficient deletion operations. By assuming all counters in the current layer have overflowed and using explicit and implicit pruning, we can maintain the integrity and accuracy of the data structure.</a:t>
            </a:r>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Next, we show some of the selected experimental results.</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first part of our experiments, we explored the effects of various parameters on the performance of CodingSketch.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Our findings indicate that optimal parameter settings vary depending on the data distribution, highlighting the flexibility of CodingSketch in adapting to different scenarios.</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Our evaluation shows that CodingSketch is ten times more accurate than the state-of-the-art sketches.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conducted extensive simulation experiments to validate our claims.</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In the third part of our experiments, we tested CodingSketch on extended tasks such as heavy hitter estimation and join size estimation. The results showed that CodingSketch excels in these complex tasks, demonstrating its versatility and effectiveness across different data stream processing applications.</a:t>
            </a:r>
            <a:endParaRPr lang="en-US" altLang="zh-CN" sz="1200" kern="120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MO" sz="1800" dirty="0">
                <a:solidFill>
                  <a:srgbClr val="0E101A"/>
                </a:solidFill>
                <a:effectLst/>
                <a:latin typeface="Times New Roman" panose="02020603050405020304" pitchFamily="18" charset="0"/>
                <a:ea typeface="Times New Roman" panose="02020603050405020304" pitchFamily="18" charset="0"/>
              </a:rPr>
              <a:t>That is my talk. Our </a:t>
            </a:r>
            <a:r>
              <a:rPr lang="en-US" altLang="zh-MO" sz="1800" dirty="0">
                <a:solidFill>
                  <a:srgbClr val="0E101A"/>
                </a:solidFill>
                <a:effectLst/>
                <a:latin typeface="Times New Roman" panose="02020603050405020304" pitchFamily="18" charset="0"/>
                <a:ea typeface="Times New Roman" panose="02020603050405020304" pitchFamily="18" charset="0"/>
              </a:rPr>
              <a:t>code is open-sourced in </a:t>
            </a:r>
            <a:r>
              <a:rPr lang="en-US" altLang="zh-MO" sz="1800" dirty="0" err="1">
                <a:solidFill>
                  <a:srgbClr val="0E101A"/>
                </a:solidFill>
                <a:effectLst/>
                <a:latin typeface="Times New Roman" panose="02020603050405020304" pitchFamily="18" charset="0"/>
                <a:ea typeface="Times New Roman" panose="02020603050405020304" pitchFamily="18" charset="0"/>
              </a:rPr>
              <a:t>Github</a:t>
            </a:r>
            <a:r>
              <a:rPr lang="en-US" altLang="zh-MO" sz="1800" dirty="0">
                <a:solidFill>
                  <a:srgbClr val="0E101A"/>
                </a:solidFill>
                <a:effectLst/>
                <a:latin typeface="Times New Roman" panose="02020603050405020304" pitchFamily="18" charset="0"/>
                <a:ea typeface="Times New Roman" panose="02020603050405020304" pitchFamily="18" charset="0"/>
              </a:rPr>
              <a:t>. Thank you!</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Firstly, </a:t>
            </a:r>
            <a:r>
              <a:rPr lang="zh-CN" altLang="zh-CN" sz="1200" kern="1200" dirty="0">
                <a:solidFill>
                  <a:schemeClr val="tx1"/>
                </a:solidFill>
                <a:effectLst/>
                <a:latin typeface="+mn-lt"/>
                <a:ea typeface="+mn-ea"/>
                <a:cs typeface="+mn-cs"/>
              </a:rPr>
              <a:t>I want to talk about the frequency estimation</a:t>
            </a:r>
            <a:r>
              <a:rPr lang="en-US" altLang="zh-CN" sz="1200" kern="1200" dirty="0">
                <a:solidFill>
                  <a:schemeClr val="tx1"/>
                </a:solidFill>
                <a:effectLst/>
                <a:latin typeface="+mn-lt"/>
                <a:ea typeface="+mn-ea"/>
                <a:cs typeface="+mn-cs"/>
              </a:rPr>
              <a:t> </a:t>
            </a:r>
            <a:r>
              <a:rPr lang="zh-CN" altLang="zh-CN" dirty="0">
                <a:effectLst/>
                <a:sym typeface="+mn-ea"/>
              </a:rPr>
              <a:t>task</a:t>
            </a:r>
            <a:r>
              <a:rPr lang="zh-CN" altLang="zh-CN" sz="1200" kern="1200" dirty="0">
                <a:solidFill>
                  <a:schemeClr val="tx1"/>
                </a:solidFill>
                <a:effectLst/>
                <a:latin typeface="+mn-lt"/>
                <a:ea typeface="+mn-ea"/>
                <a:cs typeface="+mn-cs"/>
              </a:rPr>
              <a:t> in data streams.</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Frequency estimation involves determining how often each item appears in a data stream. It's a simple yet crucial operation, serving as the foundation for more complex tasks such as heavy hitter detection, join size estimation, and network traffic monitoring.</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zh-CN" dirty="0">
                <a:effectLst/>
                <a:sym typeface="+mn-ea"/>
              </a:rPr>
              <a:t> </a:t>
            </a:r>
            <a:r>
              <a:rPr lang="en-US" altLang="zh-CN" dirty="0">
                <a:effectLst/>
                <a:sym typeface="+mn-ea"/>
              </a:rPr>
              <a:t>Firstly, </a:t>
            </a:r>
            <a:r>
              <a:rPr lang="zh-CN" altLang="zh-CN" dirty="0">
                <a:effectLst/>
                <a:sym typeface="+mn-ea"/>
              </a:rPr>
              <a:t>I want to talk about the frequency estimation</a:t>
            </a:r>
            <a:r>
              <a:rPr lang="en-US" altLang="zh-CN" dirty="0">
                <a:effectLst/>
                <a:sym typeface="+mn-ea"/>
              </a:rPr>
              <a:t> </a:t>
            </a:r>
            <a:r>
              <a:rPr lang="zh-CN" altLang="zh-CN" dirty="0">
                <a:effectLst/>
                <a:sym typeface="+mn-ea"/>
              </a:rPr>
              <a:t>task</a:t>
            </a:r>
            <a:r>
              <a:rPr lang="zh-CN" altLang="zh-CN" dirty="0">
                <a:effectLst/>
                <a:sym typeface="+mn-ea"/>
              </a:rPr>
              <a:t> in data streams.</a:t>
            </a:r>
            <a:endParaRPr lang="zh-CN" altLang="zh-CN" kern="1200" dirty="0">
              <a:solidFill>
                <a:schemeClr val="tx1"/>
              </a:solidFill>
              <a:effectLst/>
              <a:latin typeface="+mn-lt"/>
              <a:ea typeface="+mn-ea"/>
              <a:cs typeface="+mn-cs"/>
            </a:endParaRPr>
          </a:p>
          <a:p>
            <a:endParaRPr lang="zh-CN" altLang="zh-CN" kern="1200" dirty="0">
              <a:solidFill>
                <a:schemeClr val="tx1"/>
              </a:solidFill>
              <a:effectLst/>
              <a:latin typeface="+mn-lt"/>
              <a:ea typeface="+mn-ea"/>
              <a:cs typeface="+mn-cs"/>
            </a:endParaRPr>
          </a:p>
          <a:p>
            <a:r>
              <a:rPr lang="zh-CN" altLang="zh-CN" dirty="0">
                <a:effectLst/>
                <a:sym typeface="+mn-ea"/>
              </a:rPr>
              <a:t>Frequency estimation involves determining how often each item appears in a data stream. It's a simple yet crucial operation, serving as the foundation for more complex tasks such as heavy hitter detection, join size estimation, and network traffic monitoring.</a:t>
            </a:r>
            <a:endParaRPr lang="zh-CN" altLang="zh-CN" kern="1200" dirty="0">
              <a:solidFill>
                <a:schemeClr val="tx1"/>
              </a:solidFill>
              <a:effectLst/>
              <a:latin typeface="+mn-lt"/>
              <a:ea typeface="+mn-ea"/>
              <a:cs typeface="+mn-cs"/>
            </a:endParaRPr>
          </a:p>
          <a:p>
            <a:endParaRPr lang="zh-CN" altLang="zh-CN" kern="1200" dirty="0">
              <a:solidFill>
                <a:schemeClr val="tx1"/>
              </a:solidFill>
              <a:effectLst/>
              <a:latin typeface="+mn-lt"/>
              <a:ea typeface="+mn-ea"/>
              <a:cs typeface="+mn-cs"/>
            </a:endParaRPr>
          </a:p>
          <a:p>
            <a:endParaRPr lang="zh-CN" altLang="zh-CN" kern="1200" dirty="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zh-CN" dirty="0">
                <a:effectLst/>
                <a:sym typeface="+mn-ea"/>
              </a:rPr>
              <a:t> </a:t>
            </a:r>
            <a:r>
              <a:rPr lang="en-US" altLang="zh-CN" dirty="0">
                <a:effectLst/>
                <a:sym typeface="+mn-ea"/>
              </a:rPr>
              <a:t>Firstly, </a:t>
            </a:r>
            <a:r>
              <a:rPr lang="zh-CN" altLang="zh-CN" dirty="0">
                <a:effectLst/>
                <a:sym typeface="+mn-ea"/>
              </a:rPr>
              <a:t>I want to talk about the frequency estimation</a:t>
            </a:r>
            <a:r>
              <a:rPr lang="en-US" altLang="zh-CN" dirty="0">
                <a:effectLst/>
                <a:sym typeface="+mn-ea"/>
              </a:rPr>
              <a:t> </a:t>
            </a:r>
            <a:r>
              <a:rPr lang="zh-CN" altLang="zh-CN" dirty="0">
                <a:effectLst/>
                <a:sym typeface="+mn-ea"/>
              </a:rPr>
              <a:t>task</a:t>
            </a:r>
            <a:r>
              <a:rPr lang="zh-CN" altLang="zh-CN" dirty="0">
                <a:effectLst/>
                <a:sym typeface="+mn-ea"/>
              </a:rPr>
              <a:t> in data streams.</a:t>
            </a:r>
            <a:endParaRPr lang="zh-CN" altLang="zh-CN" kern="1200" dirty="0">
              <a:solidFill>
                <a:schemeClr val="tx1"/>
              </a:solidFill>
              <a:effectLst/>
              <a:latin typeface="+mn-lt"/>
              <a:ea typeface="+mn-ea"/>
              <a:cs typeface="+mn-cs"/>
            </a:endParaRPr>
          </a:p>
          <a:p>
            <a:endParaRPr lang="zh-CN" altLang="zh-CN" kern="1200" dirty="0">
              <a:solidFill>
                <a:schemeClr val="tx1"/>
              </a:solidFill>
              <a:effectLst/>
              <a:latin typeface="+mn-lt"/>
              <a:ea typeface="+mn-ea"/>
              <a:cs typeface="+mn-cs"/>
            </a:endParaRPr>
          </a:p>
          <a:p>
            <a:r>
              <a:rPr lang="zh-CN" altLang="zh-CN" dirty="0">
                <a:effectLst/>
                <a:sym typeface="+mn-ea"/>
              </a:rPr>
              <a:t>Frequency estimation involves determining how often each item appears in a data stream. It's a simple yet crucial operation, serving as the foundation for more complex tasks such as heavy hitter detection, join size estimation, and network traffic monitoring.</a:t>
            </a:r>
            <a:endParaRPr lang="zh-CN" altLang="zh-CN" kern="1200" dirty="0">
              <a:solidFill>
                <a:schemeClr val="tx1"/>
              </a:solidFill>
              <a:effectLst/>
              <a:latin typeface="+mn-lt"/>
              <a:ea typeface="+mn-ea"/>
              <a:cs typeface="+mn-cs"/>
            </a:endParaRPr>
          </a:p>
          <a:p>
            <a:endParaRPr lang="zh-CN" altLang="zh-CN" kern="1200" dirty="0">
              <a:solidFill>
                <a:schemeClr val="tx1"/>
              </a:solidFill>
              <a:effectLst/>
              <a:latin typeface="+mn-lt"/>
              <a:ea typeface="+mn-ea"/>
              <a:cs typeface="+mn-cs"/>
            </a:endParaRPr>
          </a:p>
          <a:p>
            <a:endParaRPr lang="zh-CN" altLang="zh-CN" kern="1200" dirty="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zh-CN" dirty="0">
                <a:effectLst/>
                <a:sym typeface="+mn-ea"/>
              </a:rPr>
              <a:t> </a:t>
            </a:r>
            <a:r>
              <a:rPr lang="en-US" altLang="zh-CN" dirty="0">
                <a:effectLst/>
                <a:sym typeface="+mn-ea"/>
              </a:rPr>
              <a:t>Firstly, </a:t>
            </a:r>
            <a:r>
              <a:rPr lang="zh-CN" altLang="zh-CN" dirty="0">
                <a:effectLst/>
                <a:sym typeface="+mn-ea"/>
              </a:rPr>
              <a:t>I want to talk about the frequency estimation</a:t>
            </a:r>
            <a:r>
              <a:rPr lang="en-US" altLang="zh-CN" dirty="0">
                <a:effectLst/>
                <a:sym typeface="+mn-ea"/>
              </a:rPr>
              <a:t> </a:t>
            </a:r>
            <a:r>
              <a:rPr lang="zh-CN" altLang="zh-CN" dirty="0">
                <a:effectLst/>
                <a:sym typeface="+mn-ea"/>
              </a:rPr>
              <a:t>task</a:t>
            </a:r>
            <a:r>
              <a:rPr lang="zh-CN" altLang="zh-CN" dirty="0">
                <a:effectLst/>
                <a:sym typeface="+mn-ea"/>
              </a:rPr>
              <a:t> in data streams.</a:t>
            </a:r>
            <a:endParaRPr lang="zh-CN" altLang="zh-CN" kern="1200" dirty="0">
              <a:solidFill>
                <a:schemeClr val="tx1"/>
              </a:solidFill>
              <a:effectLst/>
              <a:latin typeface="+mn-lt"/>
              <a:ea typeface="+mn-ea"/>
              <a:cs typeface="+mn-cs"/>
            </a:endParaRPr>
          </a:p>
          <a:p>
            <a:endParaRPr lang="zh-CN" altLang="zh-CN" kern="1200" dirty="0">
              <a:solidFill>
                <a:schemeClr val="tx1"/>
              </a:solidFill>
              <a:effectLst/>
              <a:latin typeface="+mn-lt"/>
              <a:ea typeface="+mn-ea"/>
              <a:cs typeface="+mn-cs"/>
            </a:endParaRPr>
          </a:p>
          <a:p>
            <a:r>
              <a:rPr lang="zh-CN" altLang="zh-CN" dirty="0">
                <a:effectLst/>
                <a:sym typeface="+mn-ea"/>
              </a:rPr>
              <a:t>Frequency estimation involves determining how often each item appears in a data stream. It's a simple yet crucial operation, serving as the foundation for more complex tasks such as heavy hitter detection, join size estimation, and network traffic monitoring.</a:t>
            </a:r>
            <a:endParaRPr lang="zh-CN" altLang="zh-CN" kern="1200" dirty="0">
              <a:solidFill>
                <a:schemeClr val="tx1"/>
              </a:solidFill>
              <a:effectLst/>
              <a:latin typeface="+mn-lt"/>
              <a:ea typeface="+mn-ea"/>
              <a:cs typeface="+mn-cs"/>
            </a:endParaRPr>
          </a:p>
          <a:p>
            <a:endParaRPr lang="zh-CN" altLang="zh-CN" kern="1200" dirty="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zh-CN" dirty="0">
                <a:effectLst/>
                <a:sym typeface="+mn-ea"/>
              </a:rPr>
              <a:t>Data streams present unique challenges due to their high speed, large volume, and the limited space available for processing. Traditional data structures struggle to keep up with these demands, leading to inefficiencies.</a:t>
            </a:r>
            <a:endParaRPr lang="zh-CN" altLang="zh-CN" kern="1200" dirty="0">
              <a:solidFill>
                <a:schemeClr val="tx1"/>
              </a:solidFill>
              <a:effectLst/>
              <a:latin typeface="+mn-lt"/>
              <a:ea typeface="+mn-ea"/>
              <a:cs typeface="+mn-cs"/>
            </a:endParaRPr>
          </a:p>
          <a:p>
            <a:endParaRPr lang="zh-CN" altLang="zh-CN" kern="1200" dirty="0">
              <a:solidFill>
                <a:schemeClr val="tx1"/>
              </a:solidFill>
              <a:effectLst/>
              <a:latin typeface="+mn-lt"/>
              <a:ea typeface="+mn-ea"/>
              <a:cs typeface="+mn-cs"/>
            </a:endParaRPr>
          </a:p>
          <a:p>
            <a:r>
              <a:rPr lang="zh-CN" altLang="zh-CN" dirty="0">
                <a:effectLst/>
                <a:sym typeface="+mn-ea"/>
              </a:rPr>
              <a:t>To address these challenges, we introduce probabilistic data structures, which are designed to provide accurate estimates while maintaining a small memory footprint. Among these, the sketch is one of the most widely used and effective techniques.</a:t>
            </a:r>
            <a:endParaRPr lang="zh-CN" altLang="zh-CN" kern="1200" dirty="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p>
            <a:fld id="{FE403211-B18B-477D-A05F-14E4BC87236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Count-Min sketch, or the CM sketch for short, is one of the most widely used sketches. </a:t>
            </a:r>
            <a:r>
              <a:rPr lang="en-US" altLang="zh-CN" dirty="0">
                <a:effectLst/>
                <a:sym typeface="+mn-ea"/>
              </a:rPr>
              <a:t>Let me briefly introduce the CM sketch Next.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As shown in the figure, a CM sketch contains an array of counters, and in this case, the width is 16. A CM sketch is also associated with several independent hash functions, each of which can map an item to a counter uniformly and randomly.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insert an incoming item, the CM sketch first uses hash functions to locate several counters, and increases each of these counters by one. The slide shows the process of inserting four items A, B, C, and C into the CM sketch.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
        <p:nvSpPr>
          <p:cNvPr id="3" name="任意多边形 21"/>
          <p:cNvSpPr/>
          <p:nvPr userDrawn="1"/>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54815" y="136525"/>
            <a:ext cx="812064" cy="81206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image" Target="../media/image11.png"/><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1" Type="http://schemas.openxmlformats.org/officeDocument/2006/relationships/notesSlide" Target="../notesSlides/notesSlide13.xml"/><Relationship Id="rId20" Type="http://schemas.openxmlformats.org/officeDocument/2006/relationships/slideLayout" Target="../slideLayouts/slideLayout1.xml"/><Relationship Id="rId2" Type="http://schemas.openxmlformats.org/officeDocument/2006/relationships/tags" Target="../tags/tag192.xml"/><Relationship Id="rId19" Type="http://schemas.openxmlformats.org/officeDocument/2006/relationships/tags" Target="../tags/tag205.xml"/><Relationship Id="rId18" Type="http://schemas.openxmlformats.org/officeDocument/2006/relationships/tags" Target="../tags/tag204.xml"/><Relationship Id="rId17" Type="http://schemas.openxmlformats.org/officeDocument/2006/relationships/tags" Target="../tags/tag203.xml"/><Relationship Id="rId16" Type="http://schemas.openxmlformats.org/officeDocument/2006/relationships/tags" Target="../tags/tag202.xml"/><Relationship Id="rId15" Type="http://schemas.openxmlformats.org/officeDocument/2006/relationships/tags" Target="../tags/tag201.xml"/><Relationship Id="rId14" Type="http://schemas.openxmlformats.org/officeDocument/2006/relationships/tags" Target="../tags/tag200.xml"/><Relationship Id="rId13" Type="http://schemas.openxmlformats.org/officeDocument/2006/relationships/hyperlink" Target="http://www.caida.org/data/overview/" TargetMode="External"/><Relationship Id="rId12" Type="http://schemas.openxmlformats.org/officeDocument/2006/relationships/hyperlink" Target="http://fimi.ua.ac.be/data/" TargetMode="External"/><Relationship Id="rId11" Type="http://schemas.openxmlformats.org/officeDocument/2006/relationships/tags" Target="../tags/tag199.xml"/><Relationship Id="rId10" Type="http://schemas.openxmlformats.org/officeDocument/2006/relationships/image" Target="../media/image12.png"/><Relationship Id="rId1" Type="http://schemas.openxmlformats.org/officeDocument/2006/relationships/tags" Target="../tags/tag19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5" Type="http://schemas.openxmlformats.org/officeDocument/2006/relationships/notesSlide" Target="../notesSlides/notesSlide15.xml"/><Relationship Id="rId44" Type="http://schemas.openxmlformats.org/officeDocument/2006/relationships/slideLayout" Target="../slideLayouts/slideLayout1.xml"/><Relationship Id="rId43" Type="http://schemas.openxmlformats.org/officeDocument/2006/relationships/tags" Target="../tags/tag248.xml"/><Relationship Id="rId42" Type="http://schemas.openxmlformats.org/officeDocument/2006/relationships/tags" Target="../tags/tag247.xml"/><Relationship Id="rId41" Type="http://schemas.openxmlformats.org/officeDocument/2006/relationships/tags" Target="../tags/tag246.xml"/><Relationship Id="rId40" Type="http://schemas.openxmlformats.org/officeDocument/2006/relationships/tags" Target="../tags/tag245.xml"/><Relationship Id="rId4" Type="http://schemas.openxmlformats.org/officeDocument/2006/relationships/tags" Target="../tags/tag209.xml"/><Relationship Id="rId39" Type="http://schemas.openxmlformats.org/officeDocument/2006/relationships/tags" Target="../tags/tag244.xml"/><Relationship Id="rId38" Type="http://schemas.openxmlformats.org/officeDocument/2006/relationships/tags" Target="../tags/tag243.xml"/><Relationship Id="rId37" Type="http://schemas.openxmlformats.org/officeDocument/2006/relationships/tags" Target="../tags/tag242.xml"/><Relationship Id="rId36" Type="http://schemas.openxmlformats.org/officeDocument/2006/relationships/tags" Target="../tags/tag241.xml"/><Relationship Id="rId35" Type="http://schemas.openxmlformats.org/officeDocument/2006/relationships/tags" Target="../tags/tag240.xml"/><Relationship Id="rId34" Type="http://schemas.openxmlformats.org/officeDocument/2006/relationships/tags" Target="../tags/tag239.xml"/><Relationship Id="rId33" Type="http://schemas.openxmlformats.org/officeDocument/2006/relationships/tags" Target="../tags/tag238.xml"/><Relationship Id="rId32" Type="http://schemas.openxmlformats.org/officeDocument/2006/relationships/tags" Target="../tags/tag237.xml"/><Relationship Id="rId31" Type="http://schemas.openxmlformats.org/officeDocument/2006/relationships/tags" Target="../tags/tag236.xml"/><Relationship Id="rId30" Type="http://schemas.openxmlformats.org/officeDocument/2006/relationships/tags" Target="../tags/tag235.xml"/><Relationship Id="rId3" Type="http://schemas.openxmlformats.org/officeDocument/2006/relationships/tags" Target="../tags/tag208.xml"/><Relationship Id="rId29" Type="http://schemas.openxmlformats.org/officeDocument/2006/relationships/tags" Target="../tags/tag234.xml"/><Relationship Id="rId28" Type="http://schemas.openxmlformats.org/officeDocument/2006/relationships/tags" Target="../tags/tag233.xml"/><Relationship Id="rId27" Type="http://schemas.openxmlformats.org/officeDocument/2006/relationships/tags" Target="../tags/tag232.xml"/><Relationship Id="rId26" Type="http://schemas.openxmlformats.org/officeDocument/2006/relationships/tags" Target="../tags/tag231.xml"/><Relationship Id="rId25" Type="http://schemas.openxmlformats.org/officeDocument/2006/relationships/tags" Target="../tags/tag230.xml"/><Relationship Id="rId24" Type="http://schemas.openxmlformats.org/officeDocument/2006/relationships/tags" Target="../tags/tag229.xml"/><Relationship Id="rId23" Type="http://schemas.openxmlformats.org/officeDocument/2006/relationships/tags" Target="../tags/tag228.xml"/><Relationship Id="rId22" Type="http://schemas.openxmlformats.org/officeDocument/2006/relationships/tags" Target="../tags/tag227.xml"/><Relationship Id="rId21" Type="http://schemas.openxmlformats.org/officeDocument/2006/relationships/tags" Target="../tags/tag226.xml"/><Relationship Id="rId20" Type="http://schemas.openxmlformats.org/officeDocument/2006/relationships/tags" Target="../tags/tag225.xml"/><Relationship Id="rId2" Type="http://schemas.openxmlformats.org/officeDocument/2006/relationships/tags" Target="../tags/tag207.xml"/><Relationship Id="rId19" Type="http://schemas.openxmlformats.org/officeDocument/2006/relationships/tags" Target="../tags/tag224.xml"/><Relationship Id="rId18" Type="http://schemas.openxmlformats.org/officeDocument/2006/relationships/tags" Target="../tags/tag223.xml"/><Relationship Id="rId17" Type="http://schemas.openxmlformats.org/officeDocument/2006/relationships/tags" Target="../tags/tag222.xml"/><Relationship Id="rId16" Type="http://schemas.openxmlformats.org/officeDocument/2006/relationships/tags" Target="../tags/tag221.xml"/><Relationship Id="rId15" Type="http://schemas.openxmlformats.org/officeDocument/2006/relationships/tags" Target="../tags/tag220.xml"/><Relationship Id="rId14" Type="http://schemas.openxmlformats.org/officeDocument/2006/relationships/tags" Target="../tags/tag219.xml"/><Relationship Id="rId13" Type="http://schemas.openxmlformats.org/officeDocument/2006/relationships/tags" Target="../tags/tag218.xml"/><Relationship Id="rId12" Type="http://schemas.openxmlformats.org/officeDocument/2006/relationships/tags" Target="../tags/tag217.xml"/><Relationship Id="rId11" Type="http://schemas.openxmlformats.org/officeDocument/2006/relationships/tags" Target="../tags/tag216.xml"/><Relationship Id="rId10" Type="http://schemas.openxmlformats.org/officeDocument/2006/relationships/tags" Target="../tags/tag215.xml"/><Relationship Id="rId1" Type="http://schemas.openxmlformats.org/officeDocument/2006/relationships/tags" Target="../tags/tag206.xml"/></Relationships>
</file>

<file path=ppt/slides/_rels/slide16.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1" Type="http://schemas.openxmlformats.org/officeDocument/2006/relationships/notesSlide" Target="../notesSlides/notesSlide16.xml"/><Relationship Id="rId40" Type="http://schemas.openxmlformats.org/officeDocument/2006/relationships/slideLayout" Target="../slideLayouts/slideLayout1.xml"/><Relationship Id="rId4" Type="http://schemas.openxmlformats.org/officeDocument/2006/relationships/tags" Target="../tags/tag252.xml"/><Relationship Id="rId39" Type="http://schemas.openxmlformats.org/officeDocument/2006/relationships/tags" Target="../tags/tag287.xml"/><Relationship Id="rId38" Type="http://schemas.openxmlformats.org/officeDocument/2006/relationships/tags" Target="../tags/tag286.xml"/><Relationship Id="rId37" Type="http://schemas.openxmlformats.org/officeDocument/2006/relationships/tags" Target="../tags/tag285.xml"/><Relationship Id="rId36" Type="http://schemas.openxmlformats.org/officeDocument/2006/relationships/tags" Target="../tags/tag284.xml"/><Relationship Id="rId35" Type="http://schemas.openxmlformats.org/officeDocument/2006/relationships/tags" Target="../tags/tag283.xml"/><Relationship Id="rId34" Type="http://schemas.openxmlformats.org/officeDocument/2006/relationships/tags" Target="../tags/tag282.xml"/><Relationship Id="rId33" Type="http://schemas.openxmlformats.org/officeDocument/2006/relationships/tags" Target="../tags/tag281.xml"/><Relationship Id="rId32" Type="http://schemas.openxmlformats.org/officeDocument/2006/relationships/tags" Target="../tags/tag280.xml"/><Relationship Id="rId31" Type="http://schemas.openxmlformats.org/officeDocument/2006/relationships/tags" Target="../tags/tag279.xml"/><Relationship Id="rId30" Type="http://schemas.openxmlformats.org/officeDocument/2006/relationships/tags" Target="../tags/tag278.xml"/><Relationship Id="rId3" Type="http://schemas.openxmlformats.org/officeDocument/2006/relationships/tags" Target="../tags/tag251.xml"/><Relationship Id="rId29" Type="http://schemas.openxmlformats.org/officeDocument/2006/relationships/tags" Target="../tags/tag277.xml"/><Relationship Id="rId28" Type="http://schemas.openxmlformats.org/officeDocument/2006/relationships/tags" Target="../tags/tag276.xml"/><Relationship Id="rId27" Type="http://schemas.openxmlformats.org/officeDocument/2006/relationships/tags" Target="../tags/tag275.xml"/><Relationship Id="rId26" Type="http://schemas.openxmlformats.org/officeDocument/2006/relationships/tags" Target="../tags/tag274.xml"/><Relationship Id="rId25" Type="http://schemas.openxmlformats.org/officeDocument/2006/relationships/tags" Target="../tags/tag273.xml"/><Relationship Id="rId24" Type="http://schemas.openxmlformats.org/officeDocument/2006/relationships/tags" Target="../tags/tag272.xml"/><Relationship Id="rId23" Type="http://schemas.openxmlformats.org/officeDocument/2006/relationships/tags" Target="../tags/tag271.xml"/><Relationship Id="rId22" Type="http://schemas.openxmlformats.org/officeDocument/2006/relationships/tags" Target="../tags/tag270.xml"/><Relationship Id="rId21" Type="http://schemas.openxmlformats.org/officeDocument/2006/relationships/tags" Target="../tags/tag269.xml"/><Relationship Id="rId20" Type="http://schemas.openxmlformats.org/officeDocument/2006/relationships/tags" Target="../tags/tag268.xml"/><Relationship Id="rId2" Type="http://schemas.openxmlformats.org/officeDocument/2006/relationships/tags" Target="../tags/tag250.xml"/><Relationship Id="rId19" Type="http://schemas.openxmlformats.org/officeDocument/2006/relationships/tags" Target="../tags/tag267.xml"/><Relationship Id="rId18" Type="http://schemas.openxmlformats.org/officeDocument/2006/relationships/tags" Target="../tags/tag266.xml"/><Relationship Id="rId17" Type="http://schemas.openxmlformats.org/officeDocument/2006/relationships/tags" Target="../tags/tag265.xml"/><Relationship Id="rId16" Type="http://schemas.openxmlformats.org/officeDocument/2006/relationships/tags" Target="../tags/tag264.xml"/><Relationship Id="rId15" Type="http://schemas.openxmlformats.org/officeDocument/2006/relationships/tags" Target="../tags/tag263.xml"/><Relationship Id="rId14" Type="http://schemas.openxmlformats.org/officeDocument/2006/relationships/tags" Target="../tags/tag262.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tags" Target="../tags/tag249.xml"/></Relationships>
</file>

<file path=ppt/slides/_rels/slide17.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2" Type="http://schemas.openxmlformats.org/officeDocument/2006/relationships/notesSlide" Target="../notesSlides/notesSlide17.xml"/><Relationship Id="rId41" Type="http://schemas.openxmlformats.org/officeDocument/2006/relationships/slideLayout" Target="../slideLayouts/slideLayout1.xml"/><Relationship Id="rId40" Type="http://schemas.openxmlformats.org/officeDocument/2006/relationships/tags" Target="../tags/tag327.xml"/><Relationship Id="rId4" Type="http://schemas.openxmlformats.org/officeDocument/2006/relationships/tags" Target="../tags/tag291.xml"/><Relationship Id="rId39" Type="http://schemas.openxmlformats.org/officeDocument/2006/relationships/tags" Target="../tags/tag326.xml"/><Relationship Id="rId38" Type="http://schemas.openxmlformats.org/officeDocument/2006/relationships/tags" Target="../tags/tag325.xml"/><Relationship Id="rId37" Type="http://schemas.openxmlformats.org/officeDocument/2006/relationships/tags" Target="../tags/tag324.xml"/><Relationship Id="rId36" Type="http://schemas.openxmlformats.org/officeDocument/2006/relationships/tags" Target="../tags/tag323.xml"/><Relationship Id="rId35" Type="http://schemas.openxmlformats.org/officeDocument/2006/relationships/tags" Target="../tags/tag322.xml"/><Relationship Id="rId34" Type="http://schemas.openxmlformats.org/officeDocument/2006/relationships/tags" Target="../tags/tag321.xml"/><Relationship Id="rId33" Type="http://schemas.openxmlformats.org/officeDocument/2006/relationships/tags" Target="../tags/tag320.xml"/><Relationship Id="rId32" Type="http://schemas.openxmlformats.org/officeDocument/2006/relationships/tags" Target="../tags/tag319.xml"/><Relationship Id="rId31" Type="http://schemas.openxmlformats.org/officeDocument/2006/relationships/tags" Target="../tags/tag318.xml"/><Relationship Id="rId30" Type="http://schemas.openxmlformats.org/officeDocument/2006/relationships/tags" Target="../tags/tag317.xml"/><Relationship Id="rId3" Type="http://schemas.openxmlformats.org/officeDocument/2006/relationships/tags" Target="../tags/tag290.xml"/><Relationship Id="rId29" Type="http://schemas.openxmlformats.org/officeDocument/2006/relationships/tags" Target="../tags/tag316.xml"/><Relationship Id="rId28" Type="http://schemas.openxmlformats.org/officeDocument/2006/relationships/tags" Target="../tags/tag315.xml"/><Relationship Id="rId27" Type="http://schemas.openxmlformats.org/officeDocument/2006/relationships/tags" Target="../tags/tag314.xml"/><Relationship Id="rId26" Type="http://schemas.openxmlformats.org/officeDocument/2006/relationships/tags" Target="../tags/tag313.xml"/><Relationship Id="rId25" Type="http://schemas.openxmlformats.org/officeDocument/2006/relationships/tags" Target="../tags/tag312.xml"/><Relationship Id="rId24" Type="http://schemas.openxmlformats.org/officeDocument/2006/relationships/tags" Target="../tags/tag311.xml"/><Relationship Id="rId23" Type="http://schemas.openxmlformats.org/officeDocument/2006/relationships/tags" Target="../tags/tag310.xml"/><Relationship Id="rId22" Type="http://schemas.openxmlformats.org/officeDocument/2006/relationships/tags" Target="../tags/tag309.xml"/><Relationship Id="rId21" Type="http://schemas.openxmlformats.org/officeDocument/2006/relationships/tags" Target="../tags/tag308.xml"/><Relationship Id="rId20" Type="http://schemas.openxmlformats.org/officeDocument/2006/relationships/tags" Target="../tags/tag307.xml"/><Relationship Id="rId2" Type="http://schemas.openxmlformats.org/officeDocument/2006/relationships/tags" Target="../tags/tag289.xml"/><Relationship Id="rId19" Type="http://schemas.openxmlformats.org/officeDocument/2006/relationships/tags" Target="../tags/tag306.xml"/><Relationship Id="rId18" Type="http://schemas.openxmlformats.org/officeDocument/2006/relationships/tags" Target="../tags/tag305.xml"/><Relationship Id="rId17" Type="http://schemas.openxmlformats.org/officeDocument/2006/relationships/tags" Target="../tags/tag304.xml"/><Relationship Id="rId16" Type="http://schemas.openxmlformats.org/officeDocument/2006/relationships/tags" Target="../tags/tag303.xml"/><Relationship Id="rId15" Type="http://schemas.openxmlformats.org/officeDocument/2006/relationships/tags" Target="../tags/tag302.xml"/><Relationship Id="rId14" Type="http://schemas.openxmlformats.org/officeDocument/2006/relationships/tags" Target="../tags/tag301.xml"/><Relationship Id="rId13" Type="http://schemas.openxmlformats.org/officeDocument/2006/relationships/tags" Target="../tags/tag300.xml"/><Relationship Id="rId12" Type="http://schemas.openxmlformats.org/officeDocument/2006/relationships/tags" Target="../tags/tag299.xml"/><Relationship Id="rId11" Type="http://schemas.openxmlformats.org/officeDocument/2006/relationships/tags" Target="../tags/tag298.xml"/><Relationship Id="rId10" Type="http://schemas.openxmlformats.org/officeDocument/2006/relationships/tags" Target="../tags/tag297.xml"/><Relationship Id="rId1" Type="http://schemas.openxmlformats.org/officeDocument/2006/relationships/tags" Target="../tags/tag288.xml"/></Relationships>
</file>

<file path=ppt/slides/_rels/slide18.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tags" Target="../tags/tag335.xml"/><Relationship Id="rId7" Type="http://schemas.openxmlformats.org/officeDocument/2006/relationships/tags" Target="../tags/tag334.xml"/><Relationship Id="rId6" Type="http://schemas.openxmlformats.org/officeDocument/2006/relationships/tags" Target="../tags/tag333.xml"/><Relationship Id="rId50" Type="http://schemas.openxmlformats.org/officeDocument/2006/relationships/notesSlide" Target="../notesSlides/notesSlide18.xml"/><Relationship Id="rId5" Type="http://schemas.openxmlformats.org/officeDocument/2006/relationships/tags" Target="../tags/tag332.xml"/><Relationship Id="rId49" Type="http://schemas.openxmlformats.org/officeDocument/2006/relationships/slideLayout" Target="../slideLayouts/slideLayout1.xml"/><Relationship Id="rId48" Type="http://schemas.openxmlformats.org/officeDocument/2006/relationships/tags" Target="../tags/tag375.xml"/><Relationship Id="rId47" Type="http://schemas.openxmlformats.org/officeDocument/2006/relationships/tags" Target="../tags/tag374.xml"/><Relationship Id="rId46" Type="http://schemas.openxmlformats.org/officeDocument/2006/relationships/tags" Target="../tags/tag373.xml"/><Relationship Id="rId45" Type="http://schemas.openxmlformats.org/officeDocument/2006/relationships/tags" Target="../tags/tag372.xml"/><Relationship Id="rId44" Type="http://schemas.openxmlformats.org/officeDocument/2006/relationships/tags" Target="../tags/tag371.xml"/><Relationship Id="rId43" Type="http://schemas.openxmlformats.org/officeDocument/2006/relationships/tags" Target="../tags/tag370.xml"/><Relationship Id="rId42" Type="http://schemas.openxmlformats.org/officeDocument/2006/relationships/tags" Target="../tags/tag369.xml"/><Relationship Id="rId41" Type="http://schemas.openxmlformats.org/officeDocument/2006/relationships/tags" Target="../tags/tag368.xml"/><Relationship Id="rId40" Type="http://schemas.openxmlformats.org/officeDocument/2006/relationships/tags" Target="../tags/tag367.xml"/><Relationship Id="rId4" Type="http://schemas.openxmlformats.org/officeDocument/2006/relationships/tags" Target="../tags/tag331.xml"/><Relationship Id="rId39" Type="http://schemas.openxmlformats.org/officeDocument/2006/relationships/tags" Target="../tags/tag366.xml"/><Relationship Id="rId38" Type="http://schemas.openxmlformats.org/officeDocument/2006/relationships/tags" Target="../tags/tag365.xml"/><Relationship Id="rId37" Type="http://schemas.openxmlformats.org/officeDocument/2006/relationships/tags" Target="../tags/tag364.xml"/><Relationship Id="rId36" Type="http://schemas.openxmlformats.org/officeDocument/2006/relationships/tags" Target="../tags/tag363.xml"/><Relationship Id="rId35" Type="http://schemas.openxmlformats.org/officeDocument/2006/relationships/tags" Target="../tags/tag362.xml"/><Relationship Id="rId34" Type="http://schemas.openxmlformats.org/officeDocument/2006/relationships/tags" Target="../tags/tag361.xml"/><Relationship Id="rId33" Type="http://schemas.openxmlformats.org/officeDocument/2006/relationships/tags" Target="../tags/tag360.xml"/><Relationship Id="rId32" Type="http://schemas.openxmlformats.org/officeDocument/2006/relationships/tags" Target="../tags/tag359.xml"/><Relationship Id="rId31" Type="http://schemas.openxmlformats.org/officeDocument/2006/relationships/tags" Target="../tags/tag358.xml"/><Relationship Id="rId30" Type="http://schemas.openxmlformats.org/officeDocument/2006/relationships/tags" Target="../tags/tag357.xml"/><Relationship Id="rId3" Type="http://schemas.openxmlformats.org/officeDocument/2006/relationships/tags" Target="../tags/tag330.xml"/><Relationship Id="rId29" Type="http://schemas.openxmlformats.org/officeDocument/2006/relationships/tags" Target="../tags/tag356.xml"/><Relationship Id="rId28" Type="http://schemas.openxmlformats.org/officeDocument/2006/relationships/tags" Target="../tags/tag355.xml"/><Relationship Id="rId27" Type="http://schemas.openxmlformats.org/officeDocument/2006/relationships/tags" Target="../tags/tag354.xml"/><Relationship Id="rId26" Type="http://schemas.openxmlformats.org/officeDocument/2006/relationships/tags" Target="../tags/tag353.xml"/><Relationship Id="rId25" Type="http://schemas.openxmlformats.org/officeDocument/2006/relationships/tags" Target="../tags/tag352.xml"/><Relationship Id="rId24" Type="http://schemas.openxmlformats.org/officeDocument/2006/relationships/tags" Target="../tags/tag351.xml"/><Relationship Id="rId23" Type="http://schemas.openxmlformats.org/officeDocument/2006/relationships/tags" Target="../tags/tag350.xml"/><Relationship Id="rId22" Type="http://schemas.openxmlformats.org/officeDocument/2006/relationships/tags" Target="../tags/tag349.xml"/><Relationship Id="rId21" Type="http://schemas.openxmlformats.org/officeDocument/2006/relationships/tags" Target="../tags/tag348.xml"/><Relationship Id="rId20" Type="http://schemas.openxmlformats.org/officeDocument/2006/relationships/tags" Target="../tags/tag347.xml"/><Relationship Id="rId2" Type="http://schemas.openxmlformats.org/officeDocument/2006/relationships/tags" Target="../tags/tag329.xml"/><Relationship Id="rId19" Type="http://schemas.openxmlformats.org/officeDocument/2006/relationships/tags" Target="../tags/tag346.xml"/><Relationship Id="rId18" Type="http://schemas.openxmlformats.org/officeDocument/2006/relationships/tags" Target="../tags/tag345.xml"/><Relationship Id="rId17" Type="http://schemas.openxmlformats.org/officeDocument/2006/relationships/tags" Target="../tags/tag344.xml"/><Relationship Id="rId16" Type="http://schemas.openxmlformats.org/officeDocument/2006/relationships/tags" Target="../tags/tag343.xml"/><Relationship Id="rId15" Type="http://schemas.openxmlformats.org/officeDocument/2006/relationships/tags" Target="../tags/tag342.xml"/><Relationship Id="rId14" Type="http://schemas.openxmlformats.org/officeDocument/2006/relationships/tags" Target="../tags/tag341.xml"/><Relationship Id="rId13" Type="http://schemas.openxmlformats.org/officeDocument/2006/relationships/tags" Target="../tags/tag340.xml"/><Relationship Id="rId12" Type="http://schemas.openxmlformats.org/officeDocument/2006/relationships/tags" Target="../tags/tag339.xml"/><Relationship Id="rId11" Type="http://schemas.openxmlformats.org/officeDocument/2006/relationships/tags" Target="../tags/tag338.xml"/><Relationship Id="rId10" Type="http://schemas.openxmlformats.org/officeDocument/2006/relationships/tags" Target="../tags/tag337.xml"/><Relationship Id="rId1" Type="http://schemas.openxmlformats.org/officeDocument/2006/relationships/tags" Target="../tags/tag328.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tags" Target="../tags/tag377.xml"/><Relationship Id="rId2" Type="http://schemas.openxmlformats.org/officeDocument/2006/relationships/image" Target="../media/image14.png"/><Relationship Id="rId1" Type="http://schemas.openxmlformats.org/officeDocument/2006/relationships/tags" Target="../tags/tag37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image" Target="../media/image15.png"/><Relationship Id="rId1" Type="http://schemas.openxmlformats.org/officeDocument/2006/relationships/tags" Target="../tags/tag378.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tags" Target="../tags/tag383.xml"/><Relationship Id="rId3" Type="http://schemas.openxmlformats.org/officeDocument/2006/relationships/image" Target="../media/image17.png"/><Relationship Id="rId2" Type="http://schemas.openxmlformats.org/officeDocument/2006/relationships/tags" Target="../tags/tag382.xml"/><Relationship Id="rId1" Type="http://schemas.openxmlformats.org/officeDocument/2006/relationships/tags" Target="../tags/tag381.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88.xml"/><Relationship Id="rId7" Type="http://schemas.openxmlformats.org/officeDocument/2006/relationships/image" Target="../media/image19.png"/><Relationship Id="rId6" Type="http://schemas.openxmlformats.org/officeDocument/2006/relationships/tags" Target="../tags/tag387.xml"/><Relationship Id="rId5" Type="http://schemas.openxmlformats.org/officeDocument/2006/relationships/image" Target="../media/image18.png"/><Relationship Id="rId4" Type="http://schemas.openxmlformats.org/officeDocument/2006/relationships/tags" Target="../tags/tag386.xml"/><Relationship Id="rId3" Type="http://schemas.openxmlformats.org/officeDocument/2006/relationships/image" Target="../media/image17.png"/><Relationship Id="rId2" Type="http://schemas.openxmlformats.org/officeDocument/2006/relationships/tags" Target="../tags/tag385.xml"/><Relationship Id="rId10" Type="http://schemas.openxmlformats.org/officeDocument/2006/relationships/notesSlide" Target="../notesSlides/notesSlide22.xml"/><Relationship Id="rId1" Type="http://schemas.openxmlformats.org/officeDocument/2006/relationships/tags" Target="../tags/tag38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4.png"/><Relationship Id="rId7" Type="http://schemas.openxmlformats.org/officeDocument/2006/relationships/tags" Target="../tags/tag392.xml"/><Relationship Id="rId6" Type="http://schemas.openxmlformats.org/officeDocument/2006/relationships/image" Target="../media/image23.png"/><Relationship Id="rId5" Type="http://schemas.openxmlformats.org/officeDocument/2006/relationships/tags" Target="../tags/tag391.xml"/><Relationship Id="rId4" Type="http://schemas.openxmlformats.org/officeDocument/2006/relationships/image" Target="../media/image22.png"/><Relationship Id="rId3" Type="http://schemas.openxmlformats.org/officeDocument/2006/relationships/tags" Target="../tags/tag390.xml"/><Relationship Id="rId2" Type="http://schemas.openxmlformats.org/officeDocument/2006/relationships/image" Target="../media/image21.png"/><Relationship Id="rId10" Type="http://schemas.openxmlformats.org/officeDocument/2006/relationships/notesSlide" Target="../notesSlides/notesSlide24.xml"/><Relationship Id="rId1" Type="http://schemas.openxmlformats.org/officeDocument/2006/relationships/tags" Target="../tags/tag389.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tags" Target="../tags/tag394.xml"/><Relationship Id="rId2" Type="http://schemas.openxmlformats.org/officeDocument/2006/relationships/image" Target="../media/image25.png"/><Relationship Id="rId1" Type="http://schemas.openxmlformats.org/officeDocument/2006/relationships/tags" Target="../tags/tag393.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tags" Target="../tags/tag396.xml"/><Relationship Id="rId2" Type="http://schemas.openxmlformats.org/officeDocument/2006/relationships/image" Target="../media/image27.png"/><Relationship Id="rId1" Type="http://schemas.openxmlformats.org/officeDocument/2006/relationships/tags" Target="../tags/tag39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9" Type="http://schemas.openxmlformats.org/officeDocument/2006/relationships/notesSlide" Target="../notesSlides/notesSlide3.xml"/><Relationship Id="rId38" Type="http://schemas.openxmlformats.org/officeDocument/2006/relationships/slideLayout" Target="../slideLayouts/slideLayout1.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image" Target="../media/image6.svg"/><Relationship Id="rId34" Type="http://schemas.openxmlformats.org/officeDocument/2006/relationships/image" Target="../media/image5.png"/><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9" Type="http://schemas.openxmlformats.org/officeDocument/2006/relationships/notesSlide" Target="../notesSlides/notesSlide4.xml"/><Relationship Id="rId38" Type="http://schemas.openxmlformats.org/officeDocument/2006/relationships/slideLayout" Target="../slideLayouts/slideLayout1.xml"/><Relationship Id="rId37" Type="http://schemas.openxmlformats.org/officeDocument/2006/relationships/tags" Target="../tags/tag70.xml"/><Relationship Id="rId36" Type="http://schemas.openxmlformats.org/officeDocument/2006/relationships/tags" Target="../tags/tag69.xml"/><Relationship Id="rId35" Type="http://schemas.openxmlformats.org/officeDocument/2006/relationships/image" Target="../media/image6.svg"/><Relationship Id="rId34" Type="http://schemas.openxmlformats.org/officeDocument/2006/relationships/image" Target="../media/image5.png"/><Relationship Id="rId33" Type="http://schemas.openxmlformats.org/officeDocument/2006/relationships/tags" Target="../tags/tag68.xml"/><Relationship Id="rId32" Type="http://schemas.openxmlformats.org/officeDocument/2006/relationships/tags" Target="../tags/tag67.xml"/><Relationship Id="rId31" Type="http://schemas.openxmlformats.org/officeDocument/2006/relationships/tags" Target="../tags/tag66.xml"/><Relationship Id="rId30" Type="http://schemas.openxmlformats.org/officeDocument/2006/relationships/tags" Target="../tags/tag65.xml"/><Relationship Id="rId3" Type="http://schemas.openxmlformats.org/officeDocument/2006/relationships/tags" Target="../tags/tag38.xml"/><Relationship Id="rId29" Type="http://schemas.openxmlformats.org/officeDocument/2006/relationships/tags" Target="../tags/tag64.xml"/><Relationship Id="rId28" Type="http://schemas.openxmlformats.org/officeDocument/2006/relationships/tags" Target="../tags/tag63.xml"/><Relationship Id="rId27" Type="http://schemas.openxmlformats.org/officeDocument/2006/relationships/tags" Target="../tags/tag62.xml"/><Relationship Id="rId26" Type="http://schemas.openxmlformats.org/officeDocument/2006/relationships/tags" Target="../tags/tag61.xml"/><Relationship Id="rId25" Type="http://schemas.openxmlformats.org/officeDocument/2006/relationships/tags" Target="../tags/tag60.xml"/><Relationship Id="rId24" Type="http://schemas.openxmlformats.org/officeDocument/2006/relationships/tags" Target="../tags/tag59.xml"/><Relationship Id="rId23" Type="http://schemas.openxmlformats.org/officeDocument/2006/relationships/tags" Target="../tags/tag58.xml"/><Relationship Id="rId22" Type="http://schemas.openxmlformats.org/officeDocument/2006/relationships/tags" Target="../tags/tag57.xml"/><Relationship Id="rId21" Type="http://schemas.openxmlformats.org/officeDocument/2006/relationships/tags" Target="../tags/tag56.xml"/><Relationship Id="rId20" Type="http://schemas.openxmlformats.org/officeDocument/2006/relationships/tags" Target="../tags/tag55.xml"/><Relationship Id="rId2" Type="http://schemas.openxmlformats.org/officeDocument/2006/relationships/tags" Target="../tags/tag37.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5.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9" Type="http://schemas.openxmlformats.org/officeDocument/2006/relationships/notesSlide" Target="../notesSlides/notesSlide5.xml"/><Relationship Id="rId38" Type="http://schemas.openxmlformats.org/officeDocument/2006/relationships/slideLayout" Target="../slideLayouts/slideLayout1.xml"/><Relationship Id="rId37" Type="http://schemas.openxmlformats.org/officeDocument/2006/relationships/tags" Target="../tags/tag105.xml"/><Relationship Id="rId36" Type="http://schemas.openxmlformats.org/officeDocument/2006/relationships/tags" Target="../tags/tag104.xml"/><Relationship Id="rId35" Type="http://schemas.openxmlformats.org/officeDocument/2006/relationships/image" Target="../media/image8.svg"/><Relationship Id="rId34" Type="http://schemas.openxmlformats.org/officeDocument/2006/relationships/image" Target="../media/image7.png"/><Relationship Id="rId33" Type="http://schemas.openxmlformats.org/officeDocument/2006/relationships/tags" Target="../tags/tag103.xml"/><Relationship Id="rId32" Type="http://schemas.openxmlformats.org/officeDocument/2006/relationships/tags" Target="../tags/tag102.xml"/><Relationship Id="rId31" Type="http://schemas.openxmlformats.org/officeDocument/2006/relationships/tags" Target="../tags/tag101.xml"/><Relationship Id="rId30" Type="http://schemas.openxmlformats.org/officeDocument/2006/relationships/tags" Target="../tags/tag100.xml"/><Relationship Id="rId3" Type="http://schemas.openxmlformats.org/officeDocument/2006/relationships/tags" Target="../tags/tag73.xml"/><Relationship Id="rId29" Type="http://schemas.openxmlformats.org/officeDocument/2006/relationships/tags" Target="../tags/tag99.xml"/><Relationship Id="rId28" Type="http://schemas.openxmlformats.org/officeDocument/2006/relationships/tags" Target="../tags/tag98.xml"/><Relationship Id="rId27" Type="http://schemas.openxmlformats.org/officeDocument/2006/relationships/tags" Target="../tags/tag97.xml"/><Relationship Id="rId26" Type="http://schemas.openxmlformats.org/officeDocument/2006/relationships/tags" Target="../tags/tag96.xml"/><Relationship Id="rId25" Type="http://schemas.openxmlformats.org/officeDocument/2006/relationships/tags" Target="../tags/tag95.xml"/><Relationship Id="rId24" Type="http://schemas.openxmlformats.org/officeDocument/2006/relationships/tags" Target="../tags/tag94.xml"/><Relationship Id="rId23" Type="http://schemas.openxmlformats.org/officeDocument/2006/relationships/tags" Target="../tags/tag93.xml"/><Relationship Id="rId22" Type="http://schemas.openxmlformats.org/officeDocument/2006/relationships/tags" Target="../tags/tag92.xml"/><Relationship Id="rId21" Type="http://schemas.openxmlformats.org/officeDocument/2006/relationships/tags" Target="../tags/tag91.xml"/><Relationship Id="rId20" Type="http://schemas.openxmlformats.org/officeDocument/2006/relationships/tags" Target="../tags/tag90.xml"/><Relationship Id="rId2" Type="http://schemas.openxmlformats.org/officeDocument/2006/relationships/tags" Target="../tags/tag72.xml"/><Relationship Id="rId19" Type="http://schemas.openxmlformats.org/officeDocument/2006/relationships/tags" Target="../tags/tag89.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1.xml"/></Relationships>
</file>

<file path=ppt/slides/_rels/slide6.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9" Type="http://schemas.openxmlformats.org/officeDocument/2006/relationships/notesSlide" Target="../notesSlides/notesSlide6.xml"/><Relationship Id="rId38" Type="http://schemas.openxmlformats.org/officeDocument/2006/relationships/slideLayout" Target="../slideLayouts/slideLayout1.xml"/><Relationship Id="rId37" Type="http://schemas.openxmlformats.org/officeDocument/2006/relationships/tags" Target="../tags/tag140.xml"/><Relationship Id="rId36" Type="http://schemas.openxmlformats.org/officeDocument/2006/relationships/image" Target="../media/image8.svg"/><Relationship Id="rId35" Type="http://schemas.openxmlformats.org/officeDocument/2006/relationships/image" Target="../media/image7.png"/><Relationship Id="rId34" Type="http://schemas.openxmlformats.org/officeDocument/2006/relationships/tags" Target="../tags/tag139.xml"/><Relationship Id="rId33" Type="http://schemas.openxmlformats.org/officeDocument/2006/relationships/tags" Target="../tags/tag138.xml"/><Relationship Id="rId32" Type="http://schemas.openxmlformats.org/officeDocument/2006/relationships/tags" Target="../tags/tag137.xml"/><Relationship Id="rId31" Type="http://schemas.openxmlformats.org/officeDocument/2006/relationships/tags" Target="../tags/tag136.xml"/><Relationship Id="rId30" Type="http://schemas.openxmlformats.org/officeDocument/2006/relationships/tags" Target="../tags/tag135.xml"/><Relationship Id="rId3" Type="http://schemas.openxmlformats.org/officeDocument/2006/relationships/tags" Target="../tags/tag108.xml"/><Relationship Id="rId29" Type="http://schemas.openxmlformats.org/officeDocument/2006/relationships/tags" Target="../tags/tag134.xml"/><Relationship Id="rId28" Type="http://schemas.openxmlformats.org/officeDocument/2006/relationships/tags" Target="../tags/tag133.xml"/><Relationship Id="rId27" Type="http://schemas.openxmlformats.org/officeDocument/2006/relationships/tags" Target="../tags/tag132.xml"/><Relationship Id="rId26" Type="http://schemas.openxmlformats.org/officeDocument/2006/relationships/tags" Target="../tags/tag131.xml"/><Relationship Id="rId25" Type="http://schemas.openxmlformats.org/officeDocument/2006/relationships/tags" Target="../tags/tag130.xml"/><Relationship Id="rId24" Type="http://schemas.openxmlformats.org/officeDocument/2006/relationships/tags" Target="../tags/tag129.xml"/><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tags" Target="../tags/tag107.xml"/><Relationship Id="rId19" Type="http://schemas.openxmlformats.org/officeDocument/2006/relationships/tags" Target="../tags/tag124.xml"/><Relationship Id="rId18" Type="http://schemas.openxmlformats.org/officeDocument/2006/relationships/tags" Target="../tags/tag123.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4" Type="http://schemas.openxmlformats.org/officeDocument/2006/relationships/notesSlide" Target="../notesSlides/notesSlide7.xml"/><Relationship Id="rId43" Type="http://schemas.openxmlformats.org/officeDocument/2006/relationships/slideLayout" Target="../slideLayouts/slideLayout1.xml"/><Relationship Id="rId42" Type="http://schemas.openxmlformats.org/officeDocument/2006/relationships/tags" Target="../tags/tag180.xml"/><Relationship Id="rId41" Type="http://schemas.openxmlformats.org/officeDocument/2006/relationships/tags" Target="../tags/tag179.xml"/><Relationship Id="rId40" Type="http://schemas.openxmlformats.org/officeDocument/2006/relationships/tags" Target="../tags/tag178.xml"/><Relationship Id="rId4" Type="http://schemas.openxmlformats.org/officeDocument/2006/relationships/tags" Target="../tags/tag144.xml"/><Relationship Id="rId39" Type="http://schemas.openxmlformats.org/officeDocument/2006/relationships/tags" Target="../tags/tag177.xml"/><Relationship Id="rId38" Type="http://schemas.openxmlformats.org/officeDocument/2006/relationships/tags" Target="../tags/tag176.xml"/><Relationship Id="rId37" Type="http://schemas.openxmlformats.org/officeDocument/2006/relationships/tags" Target="../tags/tag175.xml"/><Relationship Id="rId36" Type="http://schemas.openxmlformats.org/officeDocument/2006/relationships/tags" Target="../tags/tag174.xml"/><Relationship Id="rId35" Type="http://schemas.openxmlformats.org/officeDocument/2006/relationships/image" Target="../media/image8.svg"/><Relationship Id="rId34" Type="http://schemas.openxmlformats.org/officeDocument/2006/relationships/image" Target="../media/image7.png"/><Relationship Id="rId33" Type="http://schemas.openxmlformats.org/officeDocument/2006/relationships/tags" Target="../tags/tag173.xml"/><Relationship Id="rId32" Type="http://schemas.openxmlformats.org/officeDocument/2006/relationships/tags" Target="../tags/tag172.xml"/><Relationship Id="rId31" Type="http://schemas.openxmlformats.org/officeDocument/2006/relationships/tags" Target="../tags/tag171.xml"/><Relationship Id="rId30" Type="http://schemas.openxmlformats.org/officeDocument/2006/relationships/tags" Target="../tags/tag170.xml"/><Relationship Id="rId3" Type="http://schemas.openxmlformats.org/officeDocument/2006/relationships/tags" Target="../tags/tag143.xml"/><Relationship Id="rId29" Type="http://schemas.openxmlformats.org/officeDocument/2006/relationships/tags" Target="../tags/tag169.xml"/><Relationship Id="rId28" Type="http://schemas.openxmlformats.org/officeDocument/2006/relationships/tags" Target="../tags/tag168.xml"/><Relationship Id="rId27" Type="http://schemas.openxmlformats.org/officeDocument/2006/relationships/tags" Target="../tags/tag167.xml"/><Relationship Id="rId26" Type="http://schemas.openxmlformats.org/officeDocument/2006/relationships/tags" Target="../tags/tag166.xml"/><Relationship Id="rId25" Type="http://schemas.openxmlformats.org/officeDocument/2006/relationships/tags" Target="../tags/tag165.xml"/><Relationship Id="rId24" Type="http://schemas.openxmlformats.org/officeDocument/2006/relationships/tags" Target="../tags/tag164.xml"/><Relationship Id="rId23" Type="http://schemas.openxmlformats.org/officeDocument/2006/relationships/tags" Target="../tags/tag163.xml"/><Relationship Id="rId22" Type="http://schemas.openxmlformats.org/officeDocument/2006/relationships/tags" Target="../tags/tag162.xml"/><Relationship Id="rId21" Type="http://schemas.openxmlformats.org/officeDocument/2006/relationships/tags" Target="../tags/tag161.xml"/><Relationship Id="rId20" Type="http://schemas.openxmlformats.org/officeDocument/2006/relationships/tags" Target="../tags/tag160.xml"/><Relationship Id="rId2" Type="http://schemas.openxmlformats.org/officeDocument/2006/relationships/tags" Target="../tags/tag142.xml"/><Relationship Id="rId19" Type="http://schemas.openxmlformats.org/officeDocument/2006/relationships/tags" Target="../tags/tag159.xml"/><Relationship Id="rId18" Type="http://schemas.openxmlformats.org/officeDocument/2006/relationships/tags" Target="../tags/tag158.xml"/><Relationship Id="rId17" Type="http://schemas.openxmlformats.org/officeDocument/2006/relationships/tags" Target="../tags/tag157.xml"/><Relationship Id="rId16" Type="http://schemas.openxmlformats.org/officeDocument/2006/relationships/tags" Target="../tags/tag156.xml"/><Relationship Id="rId15" Type="http://schemas.openxmlformats.org/officeDocument/2006/relationships/tags" Target="../tags/tag155.xml"/><Relationship Id="rId14" Type="http://schemas.openxmlformats.org/officeDocument/2006/relationships/tags" Target="../tags/tag154.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tags" Target="../tags/tag141.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35" y="1468120"/>
            <a:ext cx="12202160"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8"/>
          <p:cNvSpPr txBox="1">
            <a:spLocks noChangeArrowheads="1"/>
          </p:cNvSpPr>
          <p:nvPr/>
        </p:nvSpPr>
        <p:spPr bwMode="auto">
          <a:xfrm>
            <a:off x="1243853" y="2010834"/>
            <a:ext cx="9584204"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3600" dirty="0"/>
              <a:t>CodingSketch: A Hierarchical Sketch with Efficient Encoding and Recursive Decoding</a:t>
            </a:r>
            <a:endParaRPr lang="en-US" altLang="zh-CN" sz="3600" dirty="0"/>
          </a:p>
        </p:txBody>
      </p:sp>
      <p:sp>
        <p:nvSpPr>
          <p:cNvPr id="20" name="矩形 9"/>
          <p:cNvSpPr>
            <a:spLocks noChangeArrowheads="1"/>
          </p:cNvSpPr>
          <p:nvPr/>
        </p:nvSpPr>
        <p:spPr bwMode="auto">
          <a:xfrm>
            <a:off x="1553921" y="3351207"/>
            <a:ext cx="8565439"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a:t>Qizhi Chen†, Yisen Hong†, Yuhan Wu†, Tong Yang†, Bin Cui†</a:t>
            </a:r>
            <a:endParaRPr lang="en-US" altLang="zh-CN"/>
          </a:p>
          <a:p>
            <a:pPr algn="ctr">
              <a:lnSpc>
                <a:spcPct val="150000"/>
              </a:lnSpc>
            </a:pPr>
            <a:r>
              <a:rPr lang="en-US" altLang="zh-CN"/>
              <a:t>† Peking University, China</a:t>
            </a:r>
            <a:endParaRPr lang="en-US" altLang="zh-CN"/>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5045" y="1673023"/>
            <a:ext cx="812064" cy="812064"/>
          </a:xfrm>
          <a:prstGeom prst="rect">
            <a:avLst/>
          </a:prstGeom>
        </p:spPr>
      </p:pic>
      <p:sp>
        <p:nvSpPr>
          <p:cNvPr id="8" name="矩形 9"/>
          <p:cNvSpPr>
            <a:spLocks noChangeArrowheads="1"/>
          </p:cNvSpPr>
          <p:nvPr/>
        </p:nvSpPr>
        <p:spPr bwMode="auto">
          <a:xfrm>
            <a:off x="10385500" y="3210006"/>
            <a:ext cx="1806499"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kumimoji="1" lang="en-US" altLang="zh-CN" sz="1400" dirty="0">
                <a:latin typeface="微软雅黑" panose="020B0503020204020204" pitchFamily="34" charset="-122"/>
                <a:ea typeface="微软雅黑" panose="020B0503020204020204" pitchFamily="34" charset="-122"/>
                <a:cs typeface="Arial" panose="020B0604020202020204" pitchFamily="34" charset="0"/>
              </a:rPr>
              <a:t>ICDE 2024, May 13-17, 2024, Utrecht，Netherlands.</a:t>
            </a:r>
            <a:endParaRPr kumimoji="1"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12293">
        <p:fade/>
      </p:transition>
    </mc:Choice>
    <mc:Fallback>
      <p:transition spd="med" advTm="1229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218" name="立方体 217"/>
          <p:cNvSpPr/>
          <p:nvPr/>
        </p:nvSpPr>
        <p:spPr>
          <a:xfrm>
            <a:off x="7921573"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p:cNvSpPr/>
          <p:nvPr/>
        </p:nvSpPr>
        <p:spPr>
          <a:xfrm>
            <a:off x="7244917"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p:cNvSpPr/>
          <p:nvPr/>
        </p:nvSpPr>
        <p:spPr>
          <a:xfrm>
            <a:off x="6568261"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mc:AlternateContent xmlns:mc="http://schemas.openxmlformats.org/markup-compatibility/2006">
        <mc:Choice xmlns:a14="http://schemas.microsoft.com/office/drawing/2010/main" Requires="a14">
          <p:sp>
            <p:nvSpPr>
              <p:cNvPr id="315" name="文本框 314"/>
              <p:cNvSpPr txBox="1"/>
              <p:nvPr/>
            </p:nvSpPr>
            <p:spPr>
              <a:xfrm>
                <a:off x="3921304" y="4554359"/>
                <a:ext cx="3392886" cy="400110"/>
              </a:xfrm>
              <a:prstGeom prst="rect">
                <a:avLst/>
              </a:prstGeom>
              <a:noFill/>
            </p:spPr>
            <p:txBody>
              <a:bodyPr wrap="square" rtlCol="0">
                <a:spAutoFit/>
              </a:bodyPr>
              <a:lstStyle/>
              <a:p>
                <a:r>
                  <a:rPr lang="en-US" altLang="zh-CN" sz="2000" dirty="0"/>
                  <a:t>CM sketch with </a:t>
                </a:r>
                <a14:m>
                  <m:oMath xmlns:m="http://schemas.openxmlformats.org/officeDocument/2006/math">
                    <m:r>
                      <a:rPr lang="en-US" altLang="zh-CN" sz="2000" i="1">
                        <a:latin typeface="Cambria Math" panose="02040503050406030204" pitchFamily="18" charset="0"/>
                      </a:rPr>
                      <m:t>𝑤</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16</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oMath>
                </a14:m>
                <a:endParaRPr lang="zh-CN" altLang="en-US" sz="2000" dirty="0"/>
              </a:p>
            </p:txBody>
          </p:sp>
        </mc:Choice>
        <mc:Fallback>
          <p:sp>
            <p:nvSpPr>
              <p:cNvPr id="315" name="文本框 314"/>
              <p:cNvSpPr txBox="1">
                <a:spLocks noRot="1" noChangeAspect="1" noMove="1" noResize="1" noEditPoints="1" noAdjustHandles="1" noChangeArrowheads="1" noChangeShapeType="1" noTextEdit="1"/>
              </p:cNvSpPr>
              <p:nvPr/>
            </p:nvSpPr>
            <p:spPr>
              <a:xfrm>
                <a:off x="3921304" y="4554359"/>
                <a:ext cx="3392886" cy="400110"/>
              </a:xfrm>
              <a:prstGeom prst="rect">
                <a:avLst/>
              </a:prstGeom>
              <a:blipFill rotWithShape="1">
                <a:blip r:embed="rId1"/>
                <a:stretch>
                  <a:fillRect l="-5" t="-35" r="8" b="50"/>
                </a:stretch>
              </a:blipFill>
            </p:spPr>
            <p:txBody>
              <a:bodyPr/>
              <a:lstStyle/>
              <a:p>
                <a:r>
                  <a:rPr lang="zh-CN" altLang="en-US">
                    <a:noFill/>
                  </a:rPr>
                  <a:t> </a:t>
                </a:r>
              </a:p>
            </p:txBody>
          </p:sp>
        </mc:Fallback>
      </mc:AlternateContent>
      <p:sp>
        <p:nvSpPr>
          <p:cNvPr id="23" name="立方体 22"/>
          <p:cNvSpPr/>
          <p:nvPr/>
        </p:nvSpPr>
        <p:spPr>
          <a:xfrm>
            <a:off x="5897597"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4" name="立方体 23"/>
          <p:cNvSpPr/>
          <p:nvPr/>
        </p:nvSpPr>
        <p:spPr>
          <a:xfrm>
            <a:off x="5220941"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立方体 24"/>
          <p:cNvSpPr/>
          <p:nvPr/>
        </p:nvSpPr>
        <p:spPr>
          <a:xfrm>
            <a:off x="4544285"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 name="立方体 33"/>
          <p:cNvSpPr/>
          <p:nvPr/>
        </p:nvSpPr>
        <p:spPr>
          <a:xfrm>
            <a:off x="3867629"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 name="立方体 34"/>
          <p:cNvSpPr/>
          <p:nvPr/>
        </p:nvSpPr>
        <p:spPr>
          <a:xfrm>
            <a:off x="3196965"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graphicFrame>
        <p:nvGraphicFramePr>
          <p:cNvPr id="4" name="表格 4"/>
          <p:cNvGraphicFramePr>
            <a:graphicFrameLocks noGrp="1"/>
          </p:cNvGraphicFramePr>
          <p:nvPr/>
        </p:nvGraphicFramePr>
        <p:xfrm>
          <a:off x="2713683" y="3882505"/>
          <a:ext cx="5808128" cy="370840"/>
        </p:xfrm>
        <a:graphic>
          <a:graphicData uri="http://schemas.openxmlformats.org/drawingml/2006/table">
            <a:tbl>
              <a:tblPr>
                <a:tableStyleId>{5C22544A-7EE6-4342-B048-85BDC9FD1C3A}</a:tableStyleId>
              </a:tblPr>
              <a:tblGrid>
                <a:gridCol w="363008"/>
                <a:gridCol w="363008"/>
                <a:gridCol w="363008"/>
                <a:gridCol w="363008"/>
                <a:gridCol w="363008"/>
                <a:gridCol w="363008"/>
                <a:gridCol w="363008"/>
                <a:gridCol w="363008"/>
                <a:gridCol w="363008"/>
                <a:gridCol w="363008"/>
                <a:gridCol w="363008"/>
                <a:gridCol w="363008"/>
                <a:gridCol w="363008"/>
                <a:gridCol w="363008"/>
                <a:gridCol w="363008"/>
                <a:gridCol w="363008"/>
              </a:tblGrid>
              <a:tr h="370840">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cxnSp>
        <p:nvCxnSpPr>
          <p:cNvPr id="26" name="直线箭头连接符 25"/>
          <p:cNvCxnSpPr>
            <a:stCxn id="25" idx="3"/>
          </p:cNvCxnSpPr>
          <p:nvPr/>
        </p:nvCxnSpPr>
        <p:spPr>
          <a:xfrm flipH="1">
            <a:off x="3593771" y="3563723"/>
            <a:ext cx="1100282"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25" idx="3"/>
          </p:cNvCxnSpPr>
          <p:nvPr/>
        </p:nvCxnSpPr>
        <p:spPr>
          <a:xfrm>
            <a:off x="4694053" y="3563723"/>
            <a:ext cx="390011"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25" idx="3"/>
          </p:cNvCxnSpPr>
          <p:nvPr/>
        </p:nvCxnSpPr>
        <p:spPr>
          <a:xfrm>
            <a:off x="4694053" y="3563723"/>
            <a:ext cx="2550864"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文本框 37"/>
              <p:cNvSpPr txBox="1"/>
              <p:nvPr/>
            </p:nvSpPr>
            <p:spPr>
              <a:xfrm>
                <a:off x="835298" y="1215517"/>
                <a:ext cx="9893662" cy="4862870"/>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Data Structure:</a:t>
                </a:r>
                <a:r>
                  <a:rPr lang="zh-CN" altLang="en-US" sz="2000" dirty="0">
                    <a:solidFill>
                      <a:srgbClr val="C00000"/>
                    </a:solidFill>
                    <a:latin typeface="Arial" panose="020B0604020202020204" pitchFamily="34" charset="0"/>
                    <a:cs typeface="Arial" panose="020B0604020202020204" pitchFamily="34" charset="0"/>
                  </a:rPr>
                  <a:t> </a:t>
                </a:r>
                <a:endParaRPr lang="en-US" altLang="zh-CN" sz="2000" dirty="0">
                  <a:solidFill>
                    <a:srgbClr val="C00000"/>
                  </a:solidFill>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 counter array </a:t>
                </a:r>
                <a14:m>
                  <m:oMath xmlns:m="http://schemas.openxmlformats.org/officeDocument/2006/math">
                    <m:r>
                      <a:rPr lang="en-US" altLang="zh-CN" sz="2000" b="0" i="1" smtClean="0">
                        <a:latin typeface="Cambria Math" panose="02040503050406030204" pitchFamily="18" charset="0"/>
                      </a:rPr>
                      <m:t>𝐴</m:t>
                    </m:r>
                  </m:oMath>
                </a14:m>
                <a:r>
                  <a:rPr lang="en-US" altLang="zh-CN" sz="2000" dirty="0">
                    <a:latin typeface="Arial" panose="020B0604020202020204" pitchFamily="34" charset="0"/>
                    <a:cs typeface="Arial" panose="020B0604020202020204" pitchFamily="34" charset="0"/>
                  </a:rPr>
                  <a:t> with width </a:t>
                </a:r>
                <a14:m>
                  <m:oMath xmlns:m="http://schemas.openxmlformats.org/officeDocument/2006/math">
                    <m:r>
                      <a:rPr lang="en-US" altLang="zh-CN" sz="2000" b="0" i="1" smtClean="0">
                        <a:latin typeface="Cambria Math" panose="02040503050406030204" pitchFamily="18" charset="0"/>
                      </a:rPr>
                      <m:t>𝑤</m:t>
                    </m:r>
                  </m:oMath>
                </a14:m>
                <a:r>
                  <a:rPr lang="en-US" altLang="zh-CN" sz="2000" dirty="0">
                    <a:latin typeface="Arial" panose="020B0604020202020204" pitchFamily="34" charset="0"/>
                    <a:cs typeface="Arial" panose="020B0604020202020204" pitchFamily="34" charset="0"/>
                  </a:rPr>
                  <a:t>.</a:t>
                </a:r>
                <a:endParaRPr lang="en-US" altLang="zh-CN" sz="2000" dirty="0">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𝑑</m:t>
                    </m:r>
                  </m:oMath>
                </a14:m>
                <a:r>
                  <a:rPr lang="en-US" altLang="zh-CN" sz="2000" dirty="0">
                    <a:latin typeface="Arial" panose="020B0604020202020204" pitchFamily="34" charset="0"/>
                    <a:cs typeface="Arial" panose="020B0604020202020204" pitchFamily="34" charset="0"/>
                  </a:rPr>
                  <a:t> hash functions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𝑑</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oMath>
                </a14:m>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each of which maps an item </a:t>
                </a:r>
                <a14:m>
                  <m:oMath xmlns:m="http://schemas.openxmlformats.org/officeDocument/2006/math">
                    <m:r>
                      <a:rPr lang="en-US" altLang="zh-CN" sz="2000" b="0" i="1" smtClean="0">
                        <a:latin typeface="Cambria Math" panose="02040503050406030204" pitchFamily="18" charset="0"/>
                      </a:rPr>
                      <m:t>𝑒</m:t>
                    </m:r>
                  </m:oMath>
                </a14:m>
                <a:r>
                  <a:rPr lang="en-US" altLang="zh-CN" sz="2000" dirty="0">
                    <a:latin typeface="Arial" panose="020B0604020202020204" pitchFamily="34" charset="0"/>
                    <a:cs typeface="Arial" panose="020B0604020202020204" pitchFamily="34" charset="0"/>
                  </a:rPr>
                  <a:t> to a counter.</a:t>
                </a: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Insert: </a:t>
                </a:r>
                <a14:m>
                  <m:oMath xmlns:m="http://schemas.openxmlformats.org/officeDocument/2006/math">
                    <m:r>
                      <a:rPr lang="en-US" altLang="zh-CN" sz="2000" b="0" i="1" smtClean="0">
                        <a:latin typeface="Cambria Math" panose="02040503050406030204" pitchFamily="18" charset="0"/>
                      </a:rPr>
                      <m:t>𝐴</m:t>
                    </m:r>
                    <m:d>
                      <m:dPr>
                        <m:begChr m:val="["/>
                        <m:endChr m:val="]"/>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𝑖</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𝑒</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  ∀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oMath>
                </a14:m>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Query: </a:t>
                </a:r>
                <a14:m>
                  <m:oMath xmlns:m="http://schemas.openxmlformats.org/officeDocument/2006/math">
                    <m:func>
                      <m:funcPr>
                        <m:ctrlPr>
                          <a:rPr lang="en-US" altLang="zh-CN" sz="200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min</m:t>
                        </m:r>
                      </m:fName>
                      <m:e>
                        <m:d>
                          <m:dPr>
                            <m:begChr m:val="["/>
                            <m:endChr m:val="]"/>
                            <m:ctrlPr>
                              <a:rPr lang="en-US" altLang="zh-CN" sz="2000" i="1" smtClean="0">
                                <a:latin typeface="Cambria Math" panose="02040503050406030204" pitchFamily="18" charset="0"/>
                                <a:cs typeface="Arial" panose="020B0604020202020204" pitchFamily="34" charset="0"/>
                              </a:rPr>
                            </m:ctrlPr>
                          </m:dPr>
                          <m:e>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ℎ</m:t>
                                </m:r>
                              </m:e>
                              <m:sub>
                                <m:r>
                                  <a:rPr lang="en-US" altLang="zh-CN" sz="2000" b="0" i="1" smtClean="0">
                                    <a:latin typeface="Cambria Math" panose="02040503050406030204" pitchFamily="18" charset="0"/>
                                    <a:cs typeface="Arial" panose="020B0604020202020204" pitchFamily="34" charset="0"/>
                                  </a:rPr>
                                  <m:t>1</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r>
                              <a:rPr lang="en-US" altLang="zh-CN" sz="2000" b="0" i="1" smtClean="0">
                                <a:latin typeface="Cambria Math" panose="02040503050406030204" pitchFamily="18" charset="0"/>
                                <a:cs typeface="Arial" panose="020B0604020202020204" pitchFamily="34" charset="0"/>
                              </a:rPr>
                              <m:t>,⋯,</m:t>
                            </m:r>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ℎ</m:t>
                                </m:r>
                              </m:e>
                              <m:sub>
                                <m:r>
                                  <a:rPr lang="en-US" altLang="zh-CN" sz="2000" b="0" i="1" smtClean="0">
                                    <a:latin typeface="Cambria Math" panose="02040503050406030204" pitchFamily="18" charset="0"/>
                                    <a:cs typeface="Arial" panose="020B0604020202020204" pitchFamily="34" charset="0"/>
                                  </a:rPr>
                                  <m:t>𝑑</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e>
                        </m:d>
                      </m:e>
                    </m:func>
                  </m:oMath>
                </a14:m>
                <a:endParaRPr lang="en-US" altLang="zh-CN" sz="2000" dirty="0">
                  <a:latin typeface="Arial" panose="020B0604020202020204" pitchFamily="34" charset="0"/>
                  <a:cs typeface="Arial" panose="020B0604020202020204" pitchFamily="34"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835298" y="1215517"/>
                <a:ext cx="9893662" cy="4862870"/>
              </a:xfrm>
              <a:prstGeom prst="rect">
                <a:avLst/>
              </a:prstGeom>
              <a:blipFill rotWithShape="1">
                <a:blip r:embed="rId2"/>
                <a:stretch>
                  <a:fillRect l="-3" t="-3" b="3"/>
                </a:stretch>
              </a:blipFill>
            </p:spPr>
            <p:txBody>
              <a:bodyPr/>
              <a:lstStyle/>
              <a:p>
                <a:r>
                  <a:rPr lang="zh-CN" altLang="en-US">
                    <a:noFill/>
                  </a:rPr>
                  <a:t> </a:t>
                </a:r>
              </a:p>
            </p:txBody>
          </p:sp>
        </mc:Fallback>
      </mc:AlternateContent>
      <p:sp>
        <p:nvSpPr>
          <p:cNvPr id="3" name="文本框 2"/>
          <p:cNvSpPr txBox="1"/>
          <p:nvPr>
            <p:custDataLst>
              <p:tags r:id="rId3"/>
            </p:custDataLst>
          </p:nvPr>
        </p:nvSpPr>
        <p:spPr>
          <a:xfrm>
            <a:off x="1256256" y="308511"/>
            <a:ext cx="6569324" cy="460375"/>
          </a:xfrm>
          <a:prstGeom prst="rect">
            <a:avLst/>
          </a:prstGeom>
          <a:noFill/>
        </p:spPr>
        <p:txBody>
          <a:bodyPr wrap="square" rtlCol="0">
            <a:spAutoFit/>
          </a:bodyPr>
          <a:p>
            <a:r>
              <a:rPr lang="en-US" altLang="zh-CN" sz="2400" dirty="0"/>
              <a:t>Background: Count-Min Sketch</a:t>
            </a:r>
            <a:endParaRPr lang="en-US" altLang="zh-CN" sz="2400"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Tm="47446">
        <p:fade/>
      </p:transition>
    </mc:Choice>
    <mc:Fallback>
      <p:transition spd="med" advTm="4744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218" name="立方体 217"/>
          <p:cNvSpPr/>
          <p:nvPr/>
        </p:nvSpPr>
        <p:spPr>
          <a:xfrm>
            <a:off x="7921573"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p:cNvSpPr/>
          <p:nvPr/>
        </p:nvSpPr>
        <p:spPr>
          <a:xfrm>
            <a:off x="7244917"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p:cNvSpPr/>
          <p:nvPr/>
        </p:nvSpPr>
        <p:spPr>
          <a:xfrm>
            <a:off x="6568261"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mc:AlternateContent xmlns:mc="http://schemas.openxmlformats.org/markup-compatibility/2006">
        <mc:Choice xmlns:a14="http://schemas.microsoft.com/office/drawing/2010/main" Requires="a14">
          <p:sp>
            <p:nvSpPr>
              <p:cNvPr id="315" name="文本框 314"/>
              <p:cNvSpPr txBox="1"/>
              <p:nvPr/>
            </p:nvSpPr>
            <p:spPr>
              <a:xfrm>
                <a:off x="3921304" y="4554359"/>
                <a:ext cx="3392886" cy="400110"/>
              </a:xfrm>
              <a:prstGeom prst="rect">
                <a:avLst/>
              </a:prstGeom>
              <a:noFill/>
            </p:spPr>
            <p:txBody>
              <a:bodyPr wrap="square" rtlCol="0">
                <a:spAutoFit/>
              </a:bodyPr>
              <a:lstStyle/>
              <a:p>
                <a:r>
                  <a:rPr lang="en-US" altLang="zh-CN" sz="2000" dirty="0"/>
                  <a:t>CM sketch with </a:t>
                </a:r>
                <a14:m>
                  <m:oMath xmlns:m="http://schemas.openxmlformats.org/officeDocument/2006/math">
                    <m:r>
                      <a:rPr lang="en-US" altLang="zh-CN" sz="2000" i="1">
                        <a:latin typeface="Cambria Math" panose="02040503050406030204" pitchFamily="18" charset="0"/>
                      </a:rPr>
                      <m:t>𝑤</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16</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oMath>
                </a14:m>
                <a:endParaRPr lang="zh-CN" altLang="en-US" sz="2000" dirty="0"/>
              </a:p>
            </p:txBody>
          </p:sp>
        </mc:Choice>
        <mc:Fallback>
          <p:sp>
            <p:nvSpPr>
              <p:cNvPr id="315" name="文本框 314"/>
              <p:cNvSpPr txBox="1">
                <a:spLocks noRot="1" noChangeAspect="1" noMove="1" noResize="1" noEditPoints="1" noAdjustHandles="1" noChangeArrowheads="1" noChangeShapeType="1" noTextEdit="1"/>
              </p:cNvSpPr>
              <p:nvPr/>
            </p:nvSpPr>
            <p:spPr>
              <a:xfrm>
                <a:off x="3921304" y="4554359"/>
                <a:ext cx="3392886" cy="400110"/>
              </a:xfrm>
              <a:prstGeom prst="rect">
                <a:avLst/>
              </a:prstGeom>
              <a:blipFill rotWithShape="1">
                <a:blip r:embed="rId1"/>
                <a:stretch>
                  <a:fillRect l="-5" t="-35" r="8" b="50"/>
                </a:stretch>
              </a:blipFill>
            </p:spPr>
            <p:txBody>
              <a:bodyPr/>
              <a:lstStyle/>
              <a:p>
                <a:r>
                  <a:rPr lang="zh-CN" altLang="en-US">
                    <a:noFill/>
                  </a:rPr>
                  <a:t> </a:t>
                </a:r>
              </a:p>
            </p:txBody>
          </p:sp>
        </mc:Fallback>
      </mc:AlternateContent>
      <p:sp>
        <p:nvSpPr>
          <p:cNvPr id="23" name="立方体 22"/>
          <p:cNvSpPr/>
          <p:nvPr/>
        </p:nvSpPr>
        <p:spPr>
          <a:xfrm>
            <a:off x="5897597"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4" name="立方体 23"/>
          <p:cNvSpPr/>
          <p:nvPr/>
        </p:nvSpPr>
        <p:spPr>
          <a:xfrm>
            <a:off x="5220941"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立方体 24"/>
          <p:cNvSpPr/>
          <p:nvPr/>
        </p:nvSpPr>
        <p:spPr>
          <a:xfrm>
            <a:off x="4544285"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 name="立方体 33"/>
          <p:cNvSpPr/>
          <p:nvPr/>
        </p:nvSpPr>
        <p:spPr>
          <a:xfrm>
            <a:off x="3867629"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 name="立方体 34"/>
          <p:cNvSpPr/>
          <p:nvPr/>
        </p:nvSpPr>
        <p:spPr>
          <a:xfrm>
            <a:off x="3196965"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graphicFrame>
        <p:nvGraphicFramePr>
          <p:cNvPr id="4" name="表格 4"/>
          <p:cNvGraphicFramePr>
            <a:graphicFrameLocks noGrp="1"/>
          </p:cNvGraphicFramePr>
          <p:nvPr/>
        </p:nvGraphicFramePr>
        <p:xfrm>
          <a:off x="2713683" y="3882505"/>
          <a:ext cx="5808128" cy="370840"/>
        </p:xfrm>
        <a:graphic>
          <a:graphicData uri="http://schemas.openxmlformats.org/drawingml/2006/table">
            <a:tbl>
              <a:tblPr>
                <a:tableStyleId>{5C22544A-7EE6-4342-B048-85BDC9FD1C3A}</a:tableStyleId>
              </a:tblPr>
              <a:tblGrid>
                <a:gridCol w="363008"/>
                <a:gridCol w="363008"/>
                <a:gridCol w="363008"/>
                <a:gridCol w="363008"/>
                <a:gridCol w="363008"/>
                <a:gridCol w="363008"/>
                <a:gridCol w="363008"/>
                <a:gridCol w="363008"/>
                <a:gridCol w="363008"/>
                <a:gridCol w="363008"/>
                <a:gridCol w="363008"/>
                <a:gridCol w="363008"/>
                <a:gridCol w="363008"/>
                <a:gridCol w="363008"/>
                <a:gridCol w="363008"/>
                <a:gridCol w="363008"/>
              </a:tblGrid>
              <a:tr h="370840">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3</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3</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5</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cxnSp>
        <p:nvCxnSpPr>
          <p:cNvPr id="26" name="直线箭头连接符 25"/>
          <p:cNvCxnSpPr>
            <a:stCxn id="34" idx="3"/>
          </p:cNvCxnSpPr>
          <p:nvPr/>
        </p:nvCxnSpPr>
        <p:spPr>
          <a:xfrm>
            <a:off x="4017397" y="3563723"/>
            <a:ext cx="344291"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34" idx="3"/>
          </p:cNvCxnSpPr>
          <p:nvPr/>
        </p:nvCxnSpPr>
        <p:spPr>
          <a:xfrm>
            <a:off x="4017397" y="3563723"/>
            <a:ext cx="2154803"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34" idx="3"/>
          </p:cNvCxnSpPr>
          <p:nvPr/>
        </p:nvCxnSpPr>
        <p:spPr>
          <a:xfrm>
            <a:off x="4017397" y="3563723"/>
            <a:ext cx="3227520"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文本框 30"/>
              <p:cNvSpPr txBox="1"/>
              <p:nvPr/>
            </p:nvSpPr>
            <p:spPr>
              <a:xfrm>
                <a:off x="835298" y="1215517"/>
                <a:ext cx="9893662" cy="4862870"/>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Data Structure:</a:t>
                </a:r>
                <a:r>
                  <a:rPr lang="zh-CN" altLang="en-US" sz="2000" dirty="0">
                    <a:solidFill>
                      <a:srgbClr val="C00000"/>
                    </a:solidFill>
                    <a:latin typeface="Arial" panose="020B0604020202020204" pitchFamily="34" charset="0"/>
                    <a:cs typeface="Arial" panose="020B0604020202020204" pitchFamily="34" charset="0"/>
                  </a:rPr>
                  <a:t> </a:t>
                </a:r>
                <a:endParaRPr lang="en-US" altLang="zh-CN" sz="2000" dirty="0">
                  <a:solidFill>
                    <a:srgbClr val="C00000"/>
                  </a:solidFill>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 counter array </a:t>
                </a:r>
                <a14:m>
                  <m:oMath xmlns:m="http://schemas.openxmlformats.org/officeDocument/2006/math">
                    <m:r>
                      <a:rPr lang="en-US" altLang="zh-CN" sz="2000" b="0" i="1" smtClean="0">
                        <a:latin typeface="Cambria Math" panose="02040503050406030204" pitchFamily="18" charset="0"/>
                      </a:rPr>
                      <m:t>𝐴</m:t>
                    </m:r>
                  </m:oMath>
                </a14:m>
                <a:r>
                  <a:rPr lang="en-US" altLang="zh-CN" sz="2000" dirty="0">
                    <a:latin typeface="Arial" panose="020B0604020202020204" pitchFamily="34" charset="0"/>
                    <a:cs typeface="Arial" panose="020B0604020202020204" pitchFamily="34" charset="0"/>
                  </a:rPr>
                  <a:t> with width </a:t>
                </a:r>
                <a14:m>
                  <m:oMath xmlns:m="http://schemas.openxmlformats.org/officeDocument/2006/math">
                    <m:r>
                      <a:rPr lang="en-US" altLang="zh-CN" sz="2000" b="0" i="1" smtClean="0">
                        <a:latin typeface="Cambria Math" panose="02040503050406030204" pitchFamily="18" charset="0"/>
                      </a:rPr>
                      <m:t>𝑤</m:t>
                    </m:r>
                  </m:oMath>
                </a14:m>
                <a:r>
                  <a:rPr lang="en-US" altLang="zh-CN" sz="2000" dirty="0">
                    <a:latin typeface="Arial" panose="020B0604020202020204" pitchFamily="34" charset="0"/>
                    <a:cs typeface="Arial" panose="020B0604020202020204" pitchFamily="34" charset="0"/>
                  </a:rPr>
                  <a:t>.</a:t>
                </a:r>
                <a:endParaRPr lang="en-US" altLang="zh-CN" sz="2000" dirty="0">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𝑑</m:t>
                    </m:r>
                  </m:oMath>
                </a14:m>
                <a:r>
                  <a:rPr lang="en-US" altLang="zh-CN" sz="2000" dirty="0">
                    <a:latin typeface="Arial" panose="020B0604020202020204" pitchFamily="34" charset="0"/>
                    <a:cs typeface="Arial" panose="020B0604020202020204" pitchFamily="34" charset="0"/>
                  </a:rPr>
                  <a:t> hash functions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𝑑</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oMath>
                </a14:m>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each of which maps an item </a:t>
                </a:r>
                <a14:m>
                  <m:oMath xmlns:m="http://schemas.openxmlformats.org/officeDocument/2006/math">
                    <m:r>
                      <a:rPr lang="en-US" altLang="zh-CN" sz="2000" b="0" i="1" smtClean="0">
                        <a:latin typeface="Cambria Math" panose="02040503050406030204" pitchFamily="18" charset="0"/>
                      </a:rPr>
                      <m:t>𝑒</m:t>
                    </m:r>
                  </m:oMath>
                </a14:m>
                <a:r>
                  <a:rPr lang="en-US" altLang="zh-CN" sz="2000" dirty="0">
                    <a:latin typeface="Arial" panose="020B0604020202020204" pitchFamily="34" charset="0"/>
                    <a:cs typeface="Arial" panose="020B0604020202020204" pitchFamily="34" charset="0"/>
                  </a:rPr>
                  <a:t> to a counter.</a:t>
                </a: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Insert: </a:t>
                </a:r>
                <a14:m>
                  <m:oMath xmlns:m="http://schemas.openxmlformats.org/officeDocument/2006/math">
                    <m:r>
                      <a:rPr lang="en-US" altLang="zh-CN" sz="2000" b="0" i="1" smtClean="0">
                        <a:latin typeface="Cambria Math" panose="02040503050406030204" pitchFamily="18" charset="0"/>
                      </a:rPr>
                      <m:t>𝐴</m:t>
                    </m:r>
                    <m:d>
                      <m:dPr>
                        <m:begChr m:val="["/>
                        <m:endChr m:val="]"/>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𝑖</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𝑒</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  ∀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oMath>
                </a14:m>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Query: </a:t>
                </a:r>
                <a14:m>
                  <m:oMath xmlns:m="http://schemas.openxmlformats.org/officeDocument/2006/math">
                    <m:func>
                      <m:funcPr>
                        <m:ctrlPr>
                          <a:rPr lang="en-US" altLang="zh-CN" sz="200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min</m:t>
                        </m:r>
                      </m:fName>
                      <m:e>
                        <m:d>
                          <m:dPr>
                            <m:begChr m:val="["/>
                            <m:endChr m:val="]"/>
                            <m:ctrlPr>
                              <a:rPr lang="en-US" altLang="zh-CN" sz="2000" i="1" smtClean="0">
                                <a:latin typeface="Cambria Math" panose="02040503050406030204" pitchFamily="18" charset="0"/>
                                <a:cs typeface="Arial" panose="020B0604020202020204" pitchFamily="34" charset="0"/>
                              </a:rPr>
                            </m:ctrlPr>
                          </m:dPr>
                          <m:e>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ℎ</m:t>
                                </m:r>
                              </m:e>
                              <m:sub>
                                <m:r>
                                  <a:rPr lang="en-US" altLang="zh-CN" sz="2000" b="0" i="1" smtClean="0">
                                    <a:latin typeface="Cambria Math" panose="02040503050406030204" pitchFamily="18" charset="0"/>
                                    <a:cs typeface="Arial" panose="020B0604020202020204" pitchFamily="34" charset="0"/>
                                  </a:rPr>
                                  <m:t>1</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r>
                              <a:rPr lang="en-US" altLang="zh-CN" sz="2000" b="0" i="1" smtClean="0">
                                <a:latin typeface="Cambria Math" panose="02040503050406030204" pitchFamily="18" charset="0"/>
                                <a:cs typeface="Arial" panose="020B0604020202020204" pitchFamily="34" charset="0"/>
                              </a:rPr>
                              <m:t>,⋯,</m:t>
                            </m:r>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ℎ</m:t>
                                </m:r>
                              </m:e>
                              <m:sub>
                                <m:r>
                                  <a:rPr lang="en-US" altLang="zh-CN" sz="2000" b="0" i="1" smtClean="0">
                                    <a:latin typeface="Cambria Math" panose="02040503050406030204" pitchFamily="18" charset="0"/>
                                    <a:cs typeface="Arial" panose="020B0604020202020204" pitchFamily="34" charset="0"/>
                                  </a:rPr>
                                  <m:t>𝑑</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e>
                        </m:d>
                      </m:e>
                    </m:func>
                  </m:oMath>
                </a14:m>
                <a:endParaRPr lang="en-US" altLang="zh-CN" sz="2000" dirty="0">
                  <a:latin typeface="Arial" panose="020B0604020202020204" pitchFamily="34" charset="0"/>
                  <a:cs typeface="Arial" panose="020B0604020202020204" pitchFamily="34" charset="0"/>
                </a:endParaRPr>
              </a:p>
            </p:txBody>
          </p:sp>
        </mc:Choice>
        <mc:Fallback>
          <p:sp>
            <p:nvSpPr>
              <p:cNvPr id="31" name="文本框 30"/>
              <p:cNvSpPr txBox="1">
                <a:spLocks noRot="1" noChangeAspect="1" noMove="1" noResize="1" noEditPoints="1" noAdjustHandles="1" noChangeArrowheads="1" noChangeShapeType="1" noTextEdit="1"/>
              </p:cNvSpPr>
              <p:nvPr/>
            </p:nvSpPr>
            <p:spPr>
              <a:xfrm>
                <a:off x="835298" y="1215517"/>
                <a:ext cx="9893662" cy="4862870"/>
              </a:xfrm>
              <a:prstGeom prst="rect">
                <a:avLst/>
              </a:prstGeom>
              <a:blipFill rotWithShape="1">
                <a:blip r:embed="rId2"/>
                <a:stretch>
                  <a:fillRect l="-3" t="-3" b="3"/>
                </a:stretch>
              </a:blipFill>
            </p:spPr>
            <p:txBody>
              <a:bodyPr/>
              <a:lstStyle/>
              <a:p>
                <a:r>
                  <a:rPr lang="zh-CN" altLang="en-US">
                    <a:noFill/>
                  </a:rPr>
                  <a:t> </a:t>
                </a:r>
              </a:p>
            </p:txBody>
          </p:sp>
        </mc:Fallback>
      </mc:AlternateContent>
      <p:sp>
        <p:nvSpPr>
          <p:cNvPr id="3" name="文本框 2"/>
          <p:cNvSpPr txBox="1"/>
          <p:nvPr>
            <p:custDataLst>
              <p:tags r:id="rId3"/>
            </p:custDataLst>
          </p:nvPr>
        </p:nvSpPr>
        <p:spPr>
          <a:xfrm>
            <a:off x="1256256" y="308511"/>
            <a:ext cx="6569324" cy="460375"/>
          </a:xfrm>
          <a:prstGeom prst="rect">
            <a:avLst/>
          </a:prstGeom>
          <a:noFill/>
        </p:spPr>
        <p:txBody>
          <a:bodyPr wrap="square" rtlCol="0">
            <a:spAutoFit/>
          </a:bodyPr>
          <a:p>
            <a:r>
              <a:rPr lang="en-US" altLang="zh-CN" sz="2400" dirty="0"/>
              <a:t>Background: Count-Min Sketch</a:t>
            </a:r>
            <a:endParaRPr lang="en-US" altLang="zh-CN" sz="2400"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Tm="47446">
        <p:fade/>
      </p:transition>
    </mc:Choice>
    <mc:Fallback>
      <p:transition spd="med" advTm="4744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218" name="立方体 217"/>
          <p:cNvSpPr/>
          <p:nvPr/>
        </p:nvSpPr>
        <p:spPr>
          <a:xfrm>
            <a:off x="7921573"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p:cNvSpPr/>
          <p:nvPr/>
        </p:nvSpPr>
        <p:spPr>
          <a:xfrm>
            <a:off x="7244917"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p:cNvSpPr/>
          <p:nvPr/>
        </p:nvSpPr>
        <p:spPr>
          <a:xfrm>
            <a:off x="6568261"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mc:AlternateContent xmlns:mc="http://schemas.openxmlformats.org/markup-compatibility/2006">
        <mc:Choice xmlns:a14="http://schemas.microsoft.com/office/drawing/2010/main" Requires="a14">
          <p:sp>
            <p:nvSpPr>
              <p:cNvPr id="315" name="文本框 314"/>
              <p:cNvSpPr txBox="1"/>
              <p:nvPr/>
            </p:nvSpPr>
            <p:spPr>
              <a:xfrm>
                <a:off x="3921304" y="4554359"/>
                <a:ext cx="3392886" cy="400110"/>
              </a:xfrm>
              <a:prstGeom prst="rect">
                <a:avLst/>
              </a:prstGeom>
              <a:noFill/>
            </p:spPr>
            <p:txBody>
              <a:bodyPr wrap="square" rtlCol="0">
                <a:spAutoFit/>
              </a:bodyPr>
              <a:lstStyle/>
              <a:p>
                <a:r>
                  <a:rPr lang="en-US" altLang="zh-CN" sz="2000" dirty="0"/>
                  <a:t>CM sketch with </a:t>
                </a:r>
                <a14:m>
                  <m:oMath xmlns:m="http://schemas.openxmlformats.org/officeDocument/2006/math">
                    <m:r>
                      <a:rPr lang="en-US" altLang="zh-CN" sz="2000" i="1">
                        <a:latin typeface="Cambria Math" panose="02040503050406030204" pitchFamily="18" charset="0"/>
                      </a:rPr>
                      <m:t>𝑤</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16</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oMath>
                </a14:m>
                <a:endParaRPr lang="zh-CN" altLang="en-US" sz="2000" dirty="0"/>
              </a:p>
            </p:txBody>
          </p:sp>
        </mc:Choice>
        <mc:Fallback>
          <p:sp>
            <p:nvSpPr>
              <p:cNvPr id="315" name="文本框 314"/>
              <p:cNvSpPr txBox="1">
                <a:spLocks noRot="1" noChangeAspect="1" noMove="1" noResize="1" noEditPoints="1" noAdjustHandles="1" noChangeArrowheads="1" noChangeShapeType="1" noTextEdit="1"/>
              </p:cNvSpPr>
              <p:nvPr/>
            </p:nvSpPr>
            <p:spPr>
              <a:xfrm>
                <a:off x="3921304" y="4554359"/>
                <a:ext cx="3392886" cy="400110"/>
              </a:xfrm>
              <a:prstGeom prst="rect">
                <a:avLst/>
              </a:prstGeom>
              <a:blipFill rotWithShape="1">
                <a:blip r:embed="rId1"/>
                <a:stretch>
                  <a:fillRect l="-5" t="-35" r="8" b="50"/>
                </a:stretch>
              </a:blipFill>
            </p:spPr>
            <p:txBody>
              <a:bodyPr/>
              <a:lstStyle/>
              <a:p>
                <a:r>
                  <a:rPr lang="zh-CN" altLang="en-US">
                    <a:noFill/>
                  </a:rPr>
                  <a:t> </a:t>
                </a:r>
              </a:p>
            </p:txBody>
          </p:sp>
        </mc:Fallback>
      </mc:AlternateContent>
      <p:sp>
        <p:nvSpPr>
          <p:cNvPr id="23" name="立方体 22"/>
          <p:cNvSpPr/>
          <p:nvPr/>
        </p:nvSpPr>
        <p:spPr>
          <a:xfrm>
            <a:off x="5897597"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4" name="立方体 23"/>
          <p:cNvSpPr/>
          <p:nvPr/>
        </p:nvSpPr>
        <p:spPr>
          <a:xfrm>
            <a:off x="5220941"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立方体 24"/>
          <p:cNvSpPr/>
          <p:nvPr/>
        </p:nvSpPr>
        <p:spPr>
          <a:xfrm>
            <a:off x="4544285"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 name="立方体 33"/>
          <p:cNvSpPr/>
          <p:nvPr/>
        </p:nvSpPr>
        <p:spPr>
          <a:xfrm>
            <a:off x="3867629"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 name="立方体 34"/>
          <p:cNvSpPr/>
          <p:nvPr/>
        </p:nvSpPr>
        <p:spPr>
          <a:xfrm>
            <a:off x="3196965"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graphicFrame>
        <p:nvGraphicFramePr>
          <p:cNvPr id="4" name="表格 4"/>
          <p:cNvGraphicFramePr>
            <a:graphicFrameLocks noGrp="1"/>
          </p:cNvGraphicFramePr>
          <p:nvPr/>
        </p:nvGraphicFramePr>
        <p:xfrm>
          <a:off x="2713683" y="3882505"/>
          <a:ext cx="5808128" cy="370840"/>
        </p:xfrm>
        <a:graphic>
          <a:graphicData uri="http://schemas.openxmlformats.org/drawingml/2006/table">
            <a:tbl>
              <a:tblPr>
                <a:tableStyleId>{5C22544A-7EE6-4342-B048-85BDC9FD1C3A}</a:tableStyleId>
              </a:tblPr>
              <a:tblGrid>
                <a:gridCol w="363008"/>
                <a:gridCol w="363008"/>
                <a:gridCol w="363008"/>
                <a:gridCol w="363008"/>
                <a:gridCol w="363008"/>
                <a:gridCol w="363008"/>
                <a:gridCol w="363008"/>
                <a:gridCol w="363008"/>
                <a:gridCol w="363008"/>
                <a:gridCol w="363008"/>
                <a:gridCol w="363008"/>
                <a:gridCol w="363008"/>
                <a:gridCol w="363008"/>
                <a:gridCol w="363008"/>
                <a:gridCol w="363008"/>
                <a:gridCol w="363008"/>
              </a:tblGrid>
              <a:tr h="370840">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4</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6</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cxnSp>
        <p:nvCxnSpPr>
          <p:cNvPr id="26" name="直线箭头连接符 25"/>
          <p:cNvCxnSpPr>
            <a:stCxn id="35" idx="3"/>
          </p:cNvCxnSpPr>
          <p:nvPr/>
        </p:nvCxnSpPr>
        <p:spPr>
          <a:xfrm>
            <a:off x="3346733" y="3563723"/>
            <a:ext cx="1014955"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35" idx="3"/>
          </p:cNvCxnSpPr>
          <p:nvPr/>
        </p:nvCxnSpPr>
        <p:spPr>
          <a:xfrm>
            <a:off x="3346733" y="3563723"/>
            <a:ext cx="2825467"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35" idx="3"/>
          </p:cNvCxnSpPr>
          <p:nvPr/>
        </p:nvCxnSpPr>
        <p:spPr>
          <a:xfrm>
            <a:off x="3346733" y="3563723"/>
            <a:ext cx="3898184" cy="31878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文本框 28"/>
              <p:cNvSpPr txBox="1"/>
              <p:nvPr/>
            </p:nvSpPr>
            <p:spPr>
              <a:xfrm>
                <a:off x="835298" y="1215517"/>
                <a:ext cx="9893662" cy="4862870"/>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Data Structure:</a:t>
                </a:r>
                <a:r>
                  <a:rPr lang="zh-CN" altLang="en-US" sz="2000" dirty="0">
                    <a:solidFill>
                      <a:srgbClr val="C00000"/>
                    </a:solidFill>
                    <a:latin typeface="Arial" panose="020B0604020202020204" pitchFamily="34" charset="0"/>
                    <a:cs typeface="Arial" panose="020B0604020202020204" pitchFamily="34" charset="0"/>
                  </a:rPr>
                  <a:t> </a:t>
                </a:r>
                <a:endParaRPr lang="en-US" altLang="zh-CN" sz="2000" dirty="0">
                  <a:solidFill>
                    <a:srgbClr val="C00000"/>
                  </a:solidFill>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 counter array </a:t>
                </a:r>
                <a14:m>
                  <m:oMath xmlns:m="http://schemas.openxmlformats.org/officeDocument/2006/math">
                    <m:r>
                      <a:rPr lang="en-US" altLang="zh-CN" sz="2000" b="0" i="1" smtClean="0">
                        <a:latin typeface="Cambria Math" panose="02040503050406030204" pitchFamily="18" charset="0"/>
                      </a:rPr>
                      <m:t>𝐴</m:t>
                    </m:r>
                  </m:oMath>
                </a14:m>
                <a:r>
                  <a:rPr lang="en-US" altLang="zh-CN" sz="2000" dirty="0">
                    <a:latin typeface="Arial" panose="020B0604020202020204" pitchFamily="34" charset="0"/>
                    <a:cs typeface="Arial" panose="020B0604020202020204" pitchFamily="34" charset="0"/>
                  </a:rPr>
                  <a:t> with width </a:t>
                </a:r>
                <a14:m>
                  <m:oMath xmlns:m="http://schemas.openxmlformats.org/officeDocument/2006/math">
                    <m:r>
                      <a:rPr lang="en-US" altLang="zh-CN" sz="2000" b="0" i="1" smtClean="0">
                        <a:latin typeface="Cambria Math" panose="02040503050406030204" pitchFamily="18" charset="0"/>
                      </a:rPr>
                      <m:t>𝑤</m:t>
                    </m:r>
                  </m:oMath>
                </a14:m>
                <a:r>
                  <a:rPr lang="en-US" altLang="zh-CN" sz="2000" dirty="0">
                    <a:latin typeface="Arial" panose="020B0604020202020204" pitchFamily="34" charset="0"/>
                    <a:cs typeface="Arial" panose="020B0604020202020204" pitchFamily="34" charset="0"/>
                  </a:rPr>
                  <a:t>.</a:t>
                </a:r>
                <a:endParaRPr lang="en-US" altLang="zh-CN" sz="2000" dirty="0">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𝑑</m:t>
                    </m:r>
                  </m:oMath>
                </a14:m>
                <a:r>
                  <a:rPr lang="en-US" altLang="zh-CN" sz="2000" dirty="0">
                    <a:latin typeface="Arial" panose="020B0604020202020204" pitchFamily="34" charset="0"/>
                    <a:cs typeface="Arial" panose="020B0604020202020204" pitchFamily="34" charset="0"/>
                  </a:rPr>
                  <a:t> hash functions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𝑑</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oMath>
                </a14:m>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each of which maps an item </a:t>
                </a:r>
                <a14:m>
                  <m:oMath xmlns:m="http://schemas.openxmlformats.org/officeDocument/2006/math">
                    <m:r>
                      <a:rPr lang="en-US" altLang="zh-CN" sz="2000" b="0" i="1" smtClean="0">
                        <a:latin typeface="Cambria Math" panose="02040503050406030204" pitchFamily="18" charset="0"/>
                      </a:rPr>
                      <m:t>𝑒</m:t>
                    </m:r>
                  </m:oMath>
                </a14:m>
                <a:r>
                  <a:rPr lang="en-US" altLang="zh-CN" sz="2000" dirty="0">
                    <a:latin typeface="Arial" panose="020B0604020202020204" pitchFamily="34" charset="0"/>
                    <a:cs typeface="Arial" panose="020B0604020202020204" pitchFamily="34" charset="0"/>
                  </a:rPr>
                  <a:t> to a counter.</a:t>
                </a: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Insert: </a:t>
                </a:r>
                <a14:m>
                  <m:oMath xmlns:m="http://schemas.openxmlformats.org/officeDocument/2006/math">
                    <m:r>
                      <a:rPr lang="en-US" altLang="zh-CN" sz="2000" b="0" i="1" smtClean="0">
                        <a:latin typeface="Cambria Math" panose="02040503050406030204" pitchFamily="18" charset="0"/>
                      </a:rPr>
                      <m:t>𝐴</m:t>
                    </m:r>
                    <m:d>
                      <m:dPr>
                        <m:begChr m:val="["/>
                        <m:endChr m:val="]"/>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𝑖</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𝑒</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  ∀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oMath>
                </a14:m>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Query: </a:t>
                </a:r>
                <a14:m>
                  <m:oMath xmlns:m="http://schemas.openxmlformats.org/officeDocument/2006/math">
                    <m:func>
                      <m:funcPr>
                        <m:ctrlPr>
                          <a:rPr lang="en-US" altLang="zh-CN" sz="200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min</m:t>
                        </m:r>
                      </m:fName>
                      <m:e>
                        <m:d>
                          <m:dPr>
                            <m:begChr m:val="["/>
                            <m:endChr m:val="]"/>
                            <m:ctrlPr>
                              <a:rPr lang="en-US" altLang="zh-CN" sz="2000" i="1" smtClean="0">
                                <a:latin typeface="Cambria Math" panose="02040503050406030204" pitchFamily="18" charset="0"/>
                                <a:cs typeface="Arial" panose="020B0604020202020204" pitchFamily="34" charset="0"/>
                              </a:rPr>
                            </m:ctrlPr>
                          </m:dPr>
                          <m:e>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ℎ</m:t>
                                </m:r>
                              </m:e>
                              <m:sub>
                                <m:r>
                                  <a:rPr lang="en-US" altLang="zh-CN" sz="2000" b="0" i="1" smtClean="0">
                                    <a:latin typeface="Cambria Math" panose="02040503050406030204" pitchFamily="18" charset="0"/>
                                    <a:cs typeface="Arial" panose="020B0604020202020204" pitchFamily="34" charset="0"/>
                                  </a:rPr>
                                  <m:t>1</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r>
                              <a:rPr lang="en-US" altLang="zh-CN" sz="2000" b="0" i="1" smtClean="0">
                                <a:latin typeface="Cambria Math" panose="02040503050406030204" pitchFamily="18" charset="0"/>
                                <a:cs typeface="Arial" panose="020B0604020202020204" pitchFamily="34" charset="0"/>
                              </a:rPr>
                              <m:t>,⋯,</m:t>
                            </m:r>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ℎ</m:t>
                                </m:r>
                              </m:e>
                              <m:sub>
                                <m:r>
                                  <a:rPr lang="en-US" altLang="zh-CN" sz="2000" b="0" i="1" smtClean="0">
                                    <a:latin typeface="Cambria Math" panose="02040503050406030204" pitchFamily="18" charset="0"/>
                                    <a:cs typeface="Arial" panose="020B0604020202020204" pitchFamily="34" charset="0"/>
                                  </a:rPr>
                                  <m:t>𝑑</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e>
                        </m:d>
                      </m:e>
                    </m:func>
                  </m:oMath>
                </a14:m>
                <a:endParaRPr lang="en-US" altLang="zh-CN" sz="2000" dirty="0">
                  <a:latin typeface="Arial" panose="020B0604020202020204" pitchFamily="34" charset="0"/>
                  <a:cs typeface="Arial" panose="020B0604020202020204" pitchFamily="34" charset="0"/>
                </a:endParaRPr>
              </a:p>
            </p:txBody>
          </p:sp>
        </mc:Choice>
        <mc:Fallback>
          <p:sp>
            <p:nvSpPr>
              <p:cNvPr id="29" name="文本框 28"/>
              <p:cNvSpPr txBox="1">
                <a:spLocks noRot="1" noChangeAspect="1" noMove="1" noResize="1" noEditPoints="1" noAdjustHandles="1" noChangeArrowheads="1" noChangeShapeType="1" noTextEdit="1"/>
              </p:cNvSpPr>
              <p:nvPr/>
            </p:nvSpPr>
            <p:spPr>
              <a:xfrm>
                <a:off x="835298" y="1215517"/>
                <a:ext cx="9893662" cy="4862870"/>
              </a:xfrm>
              <a:prstGeom prst="rect">
                <a:avLst/>
              </a:prstGeom>
              <a:blipFill rotWithShape="1">
                <a:blip r:embed="rId2"/>
                <a:stretch>
                  <a:fillRect l="-3" t="-3" b="3"/>
                </a:stretch>
              </a:blipFill>
            </p:spPr>
            <p:txBody>
              <a:bodyPr/>
              <a:lstStyle/>
              <a:p>
                <a:r>
                  <a:rPr lang="zh-CN" altLang="en-US">
                    <a:noFill/>
                  </a:rPr>
                  <a:t> </a:t>
                </a:r>
              </a:p>
            </p:txBody>
          </p:sp>
        </mc:Fallback>
      </mc:AlternateContent>
      <p:sp>
        <p:nvSpPr>
          <p:cNvPr id="3" name="文本框 2"/>
          <p:cNvSpPr txBox="1"/>
          <p:nvPr>
            <p:custDataLst>
              <p:tags r:id="rId3"/>
            </p:custDataLst>
          </p:nvPr>
        </p:nvSpPr>
        <p:spPr>
          <a:xfrm>
            <a:off x="1256256" y="308511"/>
            <a:ext cx="6569324" cy="460375"/>
          </a:xfrm>
          <a:prstGeom prst="rect">
            <a:avLst/>
          </a:prstGeom>
          <a:noFill/>
        </p:spPr>
        <p:txBody>
          <a:bodyPr wrap="square" rtlCol="0">
            <a:spAutoFit/>
          </a:bodyPr>
          <a:p>
            <a:r>
              <a:rPr lang="en-US" altLang="zh-CN" sz="2400" dirty="0"/>
              <a:t>Background: Count-Min Sketch</a:t>
            </a:r>
            <a:endParaRPr lang="en-US" altLang="zh-CN" sz="2400"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Tm="47446">
        <p:fade/>
      </p:transition>
    </mc:Choice>
    <mc:Fallback>
      <p:transition spd="med" advTm="47446">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grpSp>
        <p:nvGrpSpPr>
          <p:cNvPr id="13" name="组合 12"/>
          <p:cNvGrpSpPr/>
          <p:nvPr/>
        </p:nvGrpSpPr>
        <p:grpSpPr>
          <a:xfrm>
            <a:off x="19151" y="1413725"/>
            <a:ext cx="5963602" cy="4412611"/>
            <a:chOff x="5975952" y="1413725"/>
            <a:chExt cx="5963602" cy="4412611"/>
          </a:xfrm>
        </p:grpSpPr>
        <p:sp>
          <p:nvSpPr>
            <p:cNvPr id="7" name="云形 6"/>
            <p:cNvSpPr/>
            <p:nvPr>
              <p:custDataLst>
                <p:tags r:id="rId1"/>
              </p:custDataLst>
            </p:nvPr>
          </p:nvSpPr>
          <p:spPr>
            <a:xfrm>
              <a:off x="5975952" y="1413725"/>
              <a:ext cx="5963602" cy="4275874"/>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0" name="文本占位符 6"/>
            <p:cNvSpPr txBox="1"/>
            <p:nvPr>
              <p:custDataLst>
                <p:tags r:id="rId2"/>
              </p:custDataLst>
            </p:nvPr>
          </p:nvSpPr>
          <p:spPr>
            <a:xfrm>
              <a:off x="7046562" y="2015705"/>
              <a:ext cx="4121150" cy="13411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b="1" dirty="0">
                  <a:ln w="0"/>
                  <a:solidFill>
                    <a:schemeClr val="accent1"/>
                  </a:solidFill>
                  <a:latin typeface="Heelvetica"/>
                  <a:ea typeface="黑体" panose="02010609060101010101" charset="-122"/>
                  <a:cs typeface="Helvetica" panose="020B0604020202020204" pitchFamily="34" charset="0"/>
                </a:rPr>
                <a:t>Allocating appropriate counter size</a:t>
              </a:r>
              <a:endParaRPr lang="en-US" altLang="zh-CN" sz="2400" b="1" dirty="0">
                <a:ln w="0"/>
                <a:solidFill>
                  <a:schemeClr val="accent1"/>
                </a:solidFill>
                <a:latin typeface="Heelvetica"/>
                <a:ea typeface="黑体" panose="02010609060101010101" charset="-122"/>
                <a:cs typeface="Helvetica" panose="020B0604020202020204" pitchFamily="34" charset="0"/>
              </a:endParaRPr>
            </a:p>
          </p:txBody>
        </p:sp>
        <p:sp>
          <p:nvSpPr>
            <p:cNvPr id="11" name="箭头: 下 10"/>
            <p:cNvSpPr/>
            <p:nvPr>
              <p:custDataLst>
                <p:tags r:id="rId3"/>
              </p:custDataLst>
            </p:nvPr>
          </p:nvSpPr>
          <p:spPr>
            <a:xfrm>
              <a:off x="8652402" y="2846325"/>
              <a:ext cx="787400" cy="50591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3" name="文本占位符 6"/>
            <p:cNvSpPr txBox="1"/>
            <p:nvPr>
              <p:custDataLst>
                <p:tags r:id="rId4"/>
              </p:custDataLst>
            </p:nvPr>
          </p:nvSpPr>
          <p:spPr>
            <a:xfrm>
              <a:off x="7333684" y="3394710"/>
              <a:ext cx="3548595" cy="13411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b="1" dirty="0">
                  <a:ln w="0"/>
                  <a:solidFill>
                    <a:schemeClr val="accent1"/>
                  </a:solidFill>
                  <a:latin typeface="Heelvetica"/>
                  <a:ea typeface="黑体" panose="02010609060101010101" charset="-122"/>
                  <a:cs typeface="Helvetica" panose="020B0604020202020204" pitchFamily="34" charset="0"/>
                </a:rPr>
                <a:t>More counters</a:t>
              </a:r>
              <a:endParaRPr lang="en-US" altLang="zh-CN" sz="2400" b="1" dirty="0">
                <a:ln w="0"/>
                <a:solidFill>
                  <a:schemeClr val="accent1"/>
                </a:solidFill>
                <a:latin typeface="Heelvetica"/>
                <a:ea typeface="黑体" panose="02010609060101010101" charset="-122"/>
                <a:cs typeface="Helvetica" panose="020B0604020202020204" pitchFamily="34" charset="0"/>
              </a:endParaRPr>
            </a:p>
          </p:txBody>
        </p:sp>
        <p:sp>
          <p:nvSpPr>
            <p:cNvPr id="24" name="箭头: 下 23"/>
            <p:cNvSpPr/>
            <p:nvPr>
              <p:custDataLst>
                <p:tags r:id="rId5"/>
              </p:custDataLst>
            </p:nvPr>
          </p:nvSpPr>
          <p:spPr>
            <a:xfrm>
              <a:off x="8652402" y="3929681"/>
              <a:ext cx="787400" cy="50591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5" name="文本占位符 6"/>
            <p:cNvSpPr txBox="1"/>
            <p:nvPr>
              <p:custDataLst>
                <p:tags r:id="rId6"/>
              </p:custDataLst>
            </p:nvPr>
          </p:nvSpPr>
          <p:spPr>
            <a:xfrm>
              <a:off x="7333684" y="4485200"/>
              <a:ext cx="3548595" cy="13411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b="1" dirty="0">
                  <a:ln w="0"/>
                  <a:solidFill>
                    <a:schemeClr val="accent1"/>
                  </a:solidFill>
                  <a:latin typeface="Heelvetica"/>
                  <a:ea typeface="黑体" panose="02010609060101010101" charset="-122"/>
                  <a:cs typeface="Helvetica" panose="020B0604020202020204" pitchFamily="34" charset="0"/>
                </a:rPr>
                <a:t>Lower error</a:t>
              </a:r>
              <a:endParaRPr lang="en-US" altLang="zh-CN" sz="2400" b="1" dirty="0">
                <a:ln w="0"/>
                <a:solidFill>
                  <a:schemeClr val="accent1"/>
                </a:solidFill>
                <a:latin typeface="Heelvetica"/>
                <a:ea typeface="黑体" panose="02010609060101010101" charset="-122"/>
                <a:cs typeface="Helvetica" panose="020B0604020202020204" pitchFamily="34" charset="0"/>
              </a:endParaRPr>
            </a:p>
          </p:txBody>
        </p:sp>
      </p:grpSp>
      <p:grpSp>
        <p:nvGrpSpPr>
          <p:cNvPr id="12" name="组合 11"/>
          <p:cNvGrpSpPr/>
          <p:nvPr/>
        </p:nvGrpSpPr>
        <p:grpSpPr>
          <a:xfrm>
            <a:off x="6093204" y="1413725"/>
            <a:ext cx="5461487" cy="4748315"/>
            <a:chOff x="567261" y="1413725"/>
            <a:chExt cx="5461487" cy="4748315"/>
          </a:xfrm>
        </p:grpSpPr>
        <p:grpSp>
          <p:nvGrpSpPr>
            <p:cNvPr id="10" name="组合 9"/>
            <p:cNvGrpSpPr/>
            <p:nvPr/>
          </p:nvGrpSpPr>
          <p:grpSpPr>
            <a:xfrm>
              <a:off x="720898" y="2189931"/>
              <a:ext cx="5307850" cy="3972109"/>
              <a:chOff x="853091" y="2189931"/>
              <a:chExt cx="5307850" cy="3972109"/>
            </a:xfrm>
          </p:grpSpPr>
          <p:grpSp>
            <p:nvGrpSpPr>
              <p:cNvPr id="59" name="组合 58"/>
              <p:cNvGrpSpPr/>
              <p:nvPr/>
            </p:nvGrpSpPr>
            <p:grpSpPr>
              <a:xfrm>
                <a:off x="933450" y="3357060"/>
                <a:ext cx="2085395" cy="2804980"/>
                <a:chOff x="1056640" y="4200926"/>
                <a:chExt cx="2825210" cy="3800076"/>
              </a:xfrm>
            </p:grpSpPr>
            <p:pic>
              <p:nvPicPr>
                <p:cNvPr id="60" name="图片 59"/>
                <p:cNvPicPr>
                  <a:picLocks noChangeAspect="1"/>
                </p:cNvPicPr>
                <p:nvPr>
                  <p:custDataLst>
                    <p:tags r:id="rId7"/>
                  </p:custDataLst>
                </p:nvPr>
              </p:nvPicPr>
              <p:blipFill>
                <a:blip r:embed="rId8"/>
                <a:stretch>
                  <a:fillRect/>
                </a:stretch>
              </p:blipFill>
              <p:spPr>
                <a:xfrm>
                  <a:off x="1056640" y="4866073"/>
                  <a:ext cx="2616301" cy="3134929"/>
                </a:xfrm>
                <a:prstGeom prst="rect">
                  <a:avLst/>
                </a:prstGeom>
              </p:spPr>
            </p:pic>
            <p:pic>
              <p:nvPicPr>
                <p:cNvPr id="61" name="图片 60"/>
                <p:cNvPicPr>
                  <a:picLocks noChangeAspect="1"/>
                </p:cNvPicPr>
                <p:nvPr>
                  <p:custDataLst>
                    <p:tags r:id="rId9"/>
                  </p:custDataLst>
                </p:nvPr>
              </p:nvPicPr>
              <p:blipFill>
                <a:blip r:embed="rId10"/>
                <a:stretch>
                  <a:fillRect/>
                </a:stretch>
              </p:blipFill>
              <p:spPr>
                <a:xfrm>
                  <a:off x="1056640" y="4200926"/>
                  <a:ext cx="2825210" cy="594780"/>
                </a:xfrm>
                <a:prstGeom prst="rect">
                  <a:avLst/>
                </a:prstGeom>
              </p:spPr>
            </p:pic>
          </p:grpSp>
          <p:sp>
            <p:nvSpPr>
              <p:cNvPr id="74" name="矩形 73"/>
              <p:cNvSpPr/>
              <p:nvPr>
                <p:custDataLst>
                  <p:tags r:id="rId11"/>
                </p:custDataLst>
              </p:nvPr>
            </p:nvSpPr>
            <p:spPr>
              <a:xfrm>
                <a:off x="853091" y="2189931"/>
                <a:ext cx="5307850" cy="954107"/>
              </a:xfrm>
              <a:prstGeom prst="rect">
                <a:avLst/>
              </a:prstGeom>
            </p:spPr>
            <p:txBody>
              <a:bodyPr wrap="square">
                <a:spAutoFit/>
              </a:bodyPr>
              <a:lstStyle/>
              <a:p>
                <a:pPr marL="171450" indent="-171450">
                  <a:buFont typeface="Arial" panose="020B0604020202020204" pitchFamily="34" charset="0"/>
                  <a:buChar char="•"/>
                </a:pPr>
                <a:r>
                  <a:rPr lang="en-US" altLang="zh-CN" sz="1400" dirty="0">
                    <a:latin typeface="Heelvetica"/>
                    <a:cs typeface="Helvetica" panose="020B0604020202020204" pitchFamily="34" charset="0"/>
                  </a:rPr>
                  <a:t>The numbers (the logarithm to base 10) of items of the top 0% (the max), 10%, 20%, ..., 90%, 100% (the min) flows in each dataset.</a:t>
                </a:r>
                <a:endParaRPr lang="en-US" altLang="zh-CN" sz="1400" b="0" i="0" u="none" strike="noStrike" baseline="0" dirty="0">
                  <a:latin typeface="Heelvetica"/>
                  <a:cs typeface="Helvetica" panose="020B0604020202020204" pitchFamily="34" charset="0"/>
                </a:endParaRPr>
              </a:p>
              <a:p>
                <a:pPr marL="171450" indent="-171450">
                  <a:buFont typeface="Arial" panose="020B0604020202020204" pitchFamily="34" charset="0"/>
                  <a:buChar char="•"/>
                </a:pPr>
                <a:r>
                  <a:rPr lang="en-US" altLang="zh-CN" sz="1400" b="0" i="0" u="none" strike="noStrike" baseline="0" dirty="0">
                    <a:latin typeface="Heelvetica"/>
                    <a:cs typeface="Helvetica" panose="020B0604020202020204" pitchFamily="34" charset="0"/>
                  </a:rPr>
                  <a:t>Web Stream dataset: </a:t>
                </a:r>
                <a:r>
                  <a:rPr lang="en-US" altLang="zh-CN" sz="1400" b="0" i="0" u="none" strike="noStrike" baseline="0" dirty="0">
                    <a:latin typeface="Heelvetica"/>
                    <a:cs typeface="Helvetica" panose="020B0604020202020204" pitchFamily="34" charset="0"/>
                    <a:hlinkClick r:id="rId12"/>
                  </a:rPr>
                  <a:t>http://fimi.ua.ac.be/data/</a:t>
                </a:r>
                <a:r>
                  <a:rPr lang="en-US" altLang="zh-CN" sz="1400" b="0" i="0" u="none" strike="noStrike" baseline="0" dirty="0">
                    <a:latin typeface="Heelvetica"/>
                    <a:cs typeface="Helvetica" panose="020B0604020202020204" pitchFamily="34" charset="0"/>
                  </a:rPr>
                  <a:t>.</a:t>
                </a:r>
                <a:endParaRPr lang="en-US" altLang="zh-CN" sz="1400" b="0" i="0" u="none" strike="noStrike" baseline="0" dirty="0">
                  <a:latin typeface="Heelvetica"/>
                  <a:cs typeface="Helvetica" panose="020B0604020202020204" pitchFamily="34" charset="0"/>
                </a:endParaRPr>
              </a:p>
              <a:p>
                <a:pPr marL="171450" indent="-171450">
                  <a:buFont typeface="Arial" panose="020B0604020202020204" pitchFamily="34" charset="0"/>
                  <a:buChar char="•"/>
                </a:pPr>
                <a:r>
                  <a:rPr lang="en-US" altLang="zh-CN" sz="1400" dirty="0">
                    <a:latin typeface="Heelvetica"/>
                    <a:cs typeface="Helvetica" panose="020B0604020202020204" pitchFamily="34" charset="0"/>
                  </a:rPr>
                  <a:t>CAIDA dataset: </a:t>
                </a:r>
                <a:r>
                  <a:rPr lang="en-US" altLang="zh-CN" sz="1400" dirty="0">
                    <a:latin typeface="Heelvetica"/>
                    <a:cs typeface="Helvetica" panose="020B0604020202020204" pitchFamily="34" charset="0"/>
                    <a:hlinkClick r:id="rId13"/>
                  </a:rPr>
                  <a:t>http://www.caida.org/data/overview/</a:t>
                </a:r>
                <a:r>
                  <a:rPr lang="en-US" altLang="zh-CN" sz="1400" dirty="0">
                    <a:latin typeface="Heelvetica"/>
                    <a:cs typeface="Helvetica" panose="020B0604020202020204" pitchFamily="34" charset="0"/>
                  </a:rPr>
                  <a:t>.</a:t>
                </a:r>
                <a:endParaRPr lang="en-US" altLang="zh-CN" sz="1400" dirty="0">
                  <a:latin typeface="Heelvetica"/>
                  <a:cs typeface="Helvetica" panose="020B0604020202020204" pitchFamily="34" charset="0"/>
                </a:endParaRPr>
              </a:p>
            </p:txBody>
          </p:sp>
          <p:cxnSp>
            <p:nvCxnSpPr>
              <p:cNvPr id="75" name="直接箭头连接符 74"/>
              <p:cNvCxnSpPr/>
              <p:nvPr>
                <p:custDataLst>
                  <p:tags r:id="rId14"/>
                </p:custDataLst>
              </p:nvPr>
            </p:nvCxnSpPr>
            <p:spPr>
              <a:xfrm flipH="1">
                <a:off x="2079510" y="4213470"/>
                <a:ext cx="1053636" cy="304918"/>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矩形 75"/>
              <p:cNvSpPr/>
              <p:nvPr>
                <p:custDataLst>
                  <p:tags r:id="rId15"/>
                </p:custDataLst>
              </p:nvPr>
            </p:nvSpPr>
            <p:spPr>
              <a:xfrm>
                <a:off x="3133145" y="3890304"/>
                <a:ext cx="2893005" cy="646331"/>
              </a:xfrm>
              <a:prstGeom prst="rect">
                <a:avLst/>
              </a:prstGeom>
            </p:spPr>
            <p:txBody>
              <a:bodyPr wrap="square">
                <a:spAutoFit/>
              </a:bodyPr>
              <a:lstStyle/>
              <a:p>
                <a:r>
                  <a:rPr lang="en-US" altLang="zh-CN" dirty="0">
                    <a:latin typeface="Heelvetica"/>
                    <a:cs typeface="Helvetica" panose="020B0604020202020204" pitchFamily="34" charset="0"/>
                  </a:rPr>
                  <a:t>The max flow appears more than 100,000 times.</a:t>
                </a:r>
                <a:endParaRPr lang="zh-CN" altLang="en-US" dirty="0">
                  <a:latin typeface="Heelvetica"/>
                  <a:cs typeface="Helvetica" panose="020B0604020202020204" pitchFamily="34" charset="0"/>
                </a:endParaRPr>
              </a:p>
            </p:txBody>
          </p:sp>
          <p:sp>
            <p:nvSpPr>
              <p:cNvPr id="78" name="矩形 77"/>
              <p:cNvSpPr/>
              <p:nvPr>
                <p:custDataLst>
                  <p:tags r:id="rId16"/>
                </p:custDataLst>
              </p:nvPr>
            </p:nvSpPr>
            <p:spPr>
              <a:xfrm>
                <a:off x="3133145" y="4856031"/>
                <a:ext cx="2893005" cy="646331"/>
              </a:xfrm>
              <a:prstGeom prst="rect">
                <a:avLst/>
              </a:prstGeom>
            </p:spPr>
            <p:txBody>
              <a:bodyPr wrap="square">
                <a:spAutoFit/>
              </a:bodyPr>
              <a:lstStyle/>
              <a:p>
                <a:r>
                  <a:rPr lang="en-US" altLang="zh-CN" dirty="0">
                    <a:latin typeface="Heelvetica"/>
                    <a:cs typeface="Helvetica" panose="020B0604020202020204" pitchFamily="34" charset="0"/>
                  </a:rPr>
                  <a:t>Most flows appear less than 10 times.</a:t>
                </a:r>
                <a:endParaRPr lang="zh-CN" altLang="en-US" dirty="0">
                  <a:latin typeface="Heelvetica"/>
                  <a:cs typeface="Helvetica" panose="020B0604020202020204" pitchFamily="34" charset="0"/>
                </a:endParaRPr>
              </a:p>
            </p:txBody>
          </p:sp>
          <p:cxnSp>
            <p:nvCxnSpPr>
              <p:cNvPr id="79" name="直接箭头连接符 78"/>
              <p:cNvCxnSpPr/>
              <p:nvPr>
                <p:custDataLst>
                  <p:tags r:id="rId17"/>
                </p:custDataLst>
              </p:nvPr>
            </p:nvCxnSpPr>
            <p:spPr>
              <a:xfrm flipH="1">
                <a:off x="2204308" y="5187755"/>
                <a:ext cx="928837" cy="268802"/>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7" name="文本占位符 6"/>
            <p:cNvSpPr txBox="1"/>
            <p:nvPr>
              <p:custDataLst>
                <p:tags r:id="rId18"/>
              </p:custDataLst>
            </p:nvPr>
          </p:nvSpPr>
          <p:spPr>
            <a:xfrm>
              <a:off x="567261" y="1413725"/>
              <a:ext cx="5461487" cy="1234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ln w="0"/>
                  <a:solidFill>
                    <a:schemeClr val="accent1"/>
                  </a:solidFill>
                  <a:latin typeface="Heelvetica"/>
                  <a:ea typeface="黑体" panose="02010609060101010101" charset="-122"/>
                  <a:cs typeface="Helvetica" panose="020B0604020202020204" pitchFamily="34" charset="0"/>
                </a:rPr>
                <a:t>Flow Size Distribution</a:t>
              </a:r>
              <a:endParaRPr lang="en-US" altLang="zh-CN" sz="2000" b="1" dirty="0">
                <a:ln w="0"/>
                <a:solidFill>
                  <a:schemeClr val="accent1"/>
                </a:solidFill>
                <a:latin typeface="Heelvetica"/>
                <a:ea typeface="黑体" panose="02010609060101010101" charset="-122"/>
                <a:cs typeface="Helvetica" panose="020B0604020202020204" pitchFamily="34" charset="0"/>
              </a:endParaRPr>
            </a:p>
          </p:txBody>
        </p:sp>
      </p:grpSp>
      <p:sp>
        <p:nvSpPr>
          <p:cNvPr id="3" name="文本框 2"/>
          <p:cNvSpPr txBox="1"/>
          <p:nvPr>
            <p:custDataLst>
              <p:tags r:id="rId19"/>
            </p:custDataLst>
          </p:nvPr>
        </p:nvSpPr>
        <p:spPr>
          <a:xfrm>
            <a:off x="1256256" y="308511"/>
            <a:ext cx="6569324" cy="460375"/>
          </a:xfrm>
          <a:prstGeom prst="rect">
            <a:avLst/>
          </a:prstGeom>
          <a:noFill/>
        </p:spPr>
        <p:txBody>
          <a:bodyPr wrap="square" rtlCol="0">
            <a:spAutoFit/>
          </a:bodyPr>
          <a:p>
            <a:r>
              <a:rPr lang="en-US" altLang="zh-CN" sz="2400" dirty="0"/>
              <a:t>Background: Flow Size Distribution</a:t>
            </a:r>
            <a:endParaRPr lang="en-US" altLang="zh-CN"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02</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58"/>
          <p:cNvSpPr txBox="1"/>
          <p:nvPr/>
        </p:nvSpPr>
        <p:spPr>
          <a:xfrm>
            <a:off x="3363005" y="3267227"/>
            <a:ext cx="3173890"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Algorithm</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01189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Two</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Tm="5503">
        <p:fade/>
      </p:transition>
    </mc:Choice>
    <mc:Fallback>
      <p:transition spd="med" advTm="550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10" name="矩形 9"/>
          <p:cNvSpPr/>
          <p:nvPr>
            <p:custDataLst>
              <p:tags r:id="rId1"/>
            </p:custDataLst>
          </p:nvPr>
        </p:nvSpPr>
        <p:spPr>
          <a:xfrm>
            <a:off x="8897207" y="1962814"/>
            <a:ext cx="2414106" cy="2755157"/>
          </a:xfrm>
          <a:prstGeom prst="rect">
            <a:avLst/>
          </a:prstGeom>
          <a:solidFill>
            <a:srgbClr val="99003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cxnSp>
        <p:nvCxnSpPr>
          <p:cNvPr id="30" name="直接箭头连接符 29"/>
          <p:cNvCxnSpPr/>
          <p:nvPr>
            <p:custDataLst>
              <p:tags r:id="rId2"/>
            </p:custDataLst>
          </p:nvPr>
        </p:nvCxnSpPr>
        <p:spPr>
          <a:xfrm>
            <a:off x="2536270" y="3861469"/>
            <a:ext cx="6360936"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本占位符 6"/>
          <p:cNvSpPr txBox="1"/>
          <p:nvPr>
            <p:custDataLst>
              <p:tags r:id="rId3"/>
            </p:custDataLst>
          </p:nvPr>
        </p:nvSpPr>
        <p:spPr>
          <a:xfrm>
            <a:off x="5297538" y="411632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Data Stream</a:t>
            </a:r>
            <a:endParaRPr lang="en-US" altLang="zh-CN" sz="2400" dirty="0">
              <a:latin typeface="Heelvetica"/>
              <a:ea typeface="黑体" panose="02010609060101010101" charset="-122"/>
              <a:cs typeface="Helvetica" panose="020B0604020202020204" pitchFamily="34" charset="0"/>
            </a:endParaRPr>
          </a:p>
        </p:txBody>
      </p:sp>
      <p:sp>
        <p:nvSpPr>
          <p:cNvPr id="32" name="文本占位符 6"/>
          <p:cNvSpPr txBox="1"/>
          <p:nvPr>
            <p:custDataLst>
              <p:tags r:id="rId4"/>
            </p:custDataLst>
          </p:nvPr>
        </p:nvSpPr>
        <p:spPr>
          <a:xfrm>
            <a:off x="3020199" y="2513756"/>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Heelvetica"/>
                <a:ea typeface="黑体" panose="02010609060101010101" charset="-122"/>
                <a:cs typeface="Helvetica" panose="020B0604020202020204" pitchFamily="34" charset="0"/>
              </a:rPr>
              <a:t>Item(s)</a:t>
            </a:r>
            <a:endParaRPr lang="en-US" altLang="zh-CN" sz="2000" dirty="0">
              <a:latin typeface="Heelvetica"/>
              <a:ea typeface="黑体" panose="02010609060101010101" charset="-122"/>
              <a:cs typeface="Helvetica" panose="020B0604020202020204" pitchFamily="34" charset="0"/>
            </a:endParaRPr>
          </a:p>
        </p:txBody>
      </p:sp>
      <p:cxnSp>
        <p:nvCxnSpPr>
          <p:cNvPr id="34" name="直接箭头连接符 33"/>
          <p:cNvCxnSpPr/>
          <p:nvPr>
            <p:custDataLst>
              <p:tags r:id="rId5"/>
            </p:custDataLst>
          </p:nvPr>
        </p:nvCxnSpPr>
        <p:spPr>
          <a:xfrm flipH="1">
            <a:off x="3020199" y="2898501"/>
            <a:ext cx="339618" cy="192114"/>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文本占位符 6"/>
          <p:cNvSpPr txBox="1"/>
          <p:nvPr>
            <p:custDataLst>
              <p:tags r:id="rId6"/>
            </p:custDataLst>
          </p:nvPr>
        </p:nvSpPr>
        <p:spPr>
          <a:xfrm>
            <a:off x="6477583" y="2692144"/>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Upcoming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6" name="文本占位符 6"/>
          <p:cNvSpPr txBox="1"/>
          <p:nvPr>
            <p:custDataLst>
              <p:tags r:id="rId7"/>
            </p:custDataLst>
          </p:nvPr>
        </p:nvSpPr>
        <p:spPr>
          <a:xfrm>
            <a:off x="8115955" y="2719838"/>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7" name="文本占位符 6"/>
          <p:cNvSpPr txBox="1"/>
          <p:nvPr>
            <p:custDataLst>
              <p:tags r:id="rId8"/>
            </p:custDataLst>
          </p:nvPr>
        </p:nvSpPr>
        <p:spPr>
          <a:xfrm>
            <a:off x="9674726" y="2736827"/>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Has come</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cxnSp>
        <p:nvCxnSpPr>
          <p:cNvPr id="38" name="直接箭头连接符 37"/>
          <p:cNvCxnSpPr/>
          <p:nvPr>
            <p:custDataLst>
              <p:tags r:id="rId9"/>
            </p:custDataLst>
          </p:nvPr>
        </p:nvCxnSpPr>
        <p:spPr>
          <a:xfrm>
            <a:off x="8897207" y="3861469"/>
            <a:ext cx="246069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custDataLst>
              <p:tags r:id="rId10"/>
            </p:custDataLst>
          </p:nvPr>
        </p:nvCxnSpPr>
        <p:spPr>
          <a:xfrm>
            <a:off x="8897207" y="1429467"/>
            <a:ext cx="1" cy="44463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2536270" y="3182226"/>
            <a:ext cx="9284201" cy="373210"/>
            <a:chOff x="1593512" y="3182226"/>
            <a:chExt cx="9284201" cy="373210"/>
          </a:xfrm>
        </p:grpSpPr>
        <p:sp>
          <p:nvSpPr>
            <p:cNvPr id="12" name="矩形: 圆角 11"/>
            <p:cNvSpPr/>
            <p:nvPr>
              <p:custDataLst>
                <p:tags r:id="rId11"/>
              </p:custDataLst>
            </p:nvPr>
          </p:nvSpPr>
          <p:spPr>
            <a:xfrm>
              <a:off x="1593512"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3" name="矩形: 圆角 12"/>
            <p:cNvSpPr/>
            <p:nvPr>
              <p:custDataLst>
                <p:tags r:id="rId12"/>
              </p:custDataLst>
            </p:nvPr>
          </p:nvSpPr>
          <p:spPr>
            <a:xfrm>
              <a:off x="207744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4" name="矩形: 圆角 13"/>
            <p:cNvSpPr/>
            <p:nvPr>
              <p:custDataLst>
                <p:tags r:id="rId13"/>
              </p:custDataLst>
            </p:nvPr>
          </p:nvSpPr>
          <p:spPr>
            <a:xfrm>
              <a:off x="256137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5" name="矩形: 圆角 14"/>
            <p:cNvSpPr/>
            <p:nvPr>
              <p:custDataLst>
                <p:tags r:id="rId14"/>
              </p:custDataLst>
            </p:nvPr>
          </p:nvSpPr>
          <p:spPr>
            <a:xfrm>
              <a:off x="304281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6" name="矩形: 圆角 15"/>
            <p:cNvSpPr/>
            <p:nvPr>
              <p:custDataLst>
                <p:tags r:id="rId15"/>
              </p:custDataLst>
            </p:nvPr>
          </p:nvSpPr>
          <p:spPr>
            <a:xfrm>
              <a:off x="352549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7" name="矩形: 圆角 16"/>
            <p:cNvSpPr/>
            <p:nvPr>
              <p:custDataLst>
                <p:tags r:id="rId16"/>
              </p:custDataLst>
            </p:nvPr>
          </p:nvSpPr>
          <p:spPr>
            <a:xfrm>
              <a:off x="4051717"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8" name="矩形: 圆角 17"/>
            <p:cNvSpPr/>
            <p:nvPr>
              <p:custDataLst>
                <p:tags r:id="rId17"/>
              </p:custDataLst>
            </p:nvPr>
          </p:nvSpPr>
          <p:spPr>
            <a:xfrm>
              <a:off x="4535646"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9" name="矩形: 圆角 18"/>
            <p:cNvSpPr/>
            <p:nvPr>
              <p:custDataLst>
                <p:tags r:id="rId18"/>
              </p:custDataLst>
            </p:nvPr>
          </p:nvSpPr>
          <p:spPr>
            <a:xfrm>
              <a:off x="5019575"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0" name="矩形: 圆角 19"/>
            <p:cNvSpPr/>
            <p:nvPr>
              <p:custDataLst>
                <p:tags r:id="rId19"/>
              </p:custDataLst>
            </p:nvPr>
          </p:nvSpPr>
          <p:spPr>
            <a:xfrm>
              <a:off x="550350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1" name="矩形: 圆角 20"/>
            <p:cNvSpPr/>
            <p:nvPr>
              <p:custDataLst>
                <p:tags r:id="rId20"/>
              </p:custDataLst>
            </p:nvPr>
          </p:nvSpPr>
          <p:spPr>
            <a:xfrm>
              <a:off x="598494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2" name="矩形: 圆角 21"/>
            <p:cNvSpPr/>
            <p:nvPr>
              <p:custDataLst>
                <p:tags r:id="rId21"/>
              </p:custDataLst>
            </p:nvPr>
          </p:nvSpPr>
          <p:spPr>
            <a:xfrm>
              <a:off x="6467627"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3" name="矩形: 圆角 22"/>
            <p:cNvSpPr/>
            <p:nvPr>
              <p:custDataLst>
                <p:tags r:id="rId22"/>
              </p:custDataLst>
            </p:nvPr>
          </p:nvSpPr>
          <p:spPr>
            <a:xfrm>
              <a:off x="6993852"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4" name="矩形: 圆角 23"/>
            <p:cNvSpPr/>
            <p:nvPr>
              <p:custDataLst>
                <p:tags r:id="rId23"/>
              </p:custDataLst>
            </p:nvPr>
          </p:nvSpPr>
          <p:spPr>
            <a:xfrm>
              <a:off x="7520075"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5" name="矩形: 圆角 24"/>
            <p:cNvSpPr/>
            <p:nvPr>
              <p:custDataLst>
                <p:tags r:id="rId24"/>
              </p:custDataLst>
            </p:nvPr>
          </p:nvSpPr>
          <p:spPr>
            <a:xfrm>
              <a:off x="8004004" y="3182226"/>
              <a:ext cx="373210" cy="37321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6" name="矩形: 圆角 25"/>
            <p:cNvSpPr/>
            <p:nvPr>
              <p:custDataLst>
                <p:tags r:id="rId25"/>
              </p:custDataLst>
            </p:nvPr>
          </p:nvSpPr>
          <p:spPr>
            <a:xfrm>
              <a:off x="8487932"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7" name="矩形: 圆角 26"/>
            <p:cNvSpPr/>
            <p:nvPr>
              <p:custDataLst>
                <p:tags r:id="rId26"/>
              </p:custDataLst>
            </p:nvPr>
          </p:nvSpPr>
          <p:spPr>
            <a:xfrm>
              <a:off x="8969374"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8" name="矩形: 圆角 27"/>
            <p:cNvSpPr/>
            <p:nvPr>
              <p:custDataLst>
                <p:tags r:id="rId27"/>
              </p:custDataLst>
            </p:nvPr>
          </p:nvSpPr>
          <p:spPr>
            <a:xfrm>
              <a:off x="9452057"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9" name="矩形: 圆角 28"/>
            <p:cNvSpPr/>
            <p:nvPr>
              <p:custDataLst>
                <p:tags r:id="rId28"/>
              </p:custDataLst>
            </p:nvPr>
          </p:nvSpPr>
          <p:spPr>
            <a:xfrm>
              <a:off x="997828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43" name="矩形: 圆角 42"/>
            <p:cNvSpPr/>
            <p:nvPr>
              <p:custDataLst>
                <p:tags r:id="rId29"/>
              </p:custDataLst>
            </p:nvPr>
          </p:nvSpPr>
          <p:spPr>
            <a:xfrm>
              <a:off x="10504503"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grpSp>
      <p:sp>
        <p:nvSpPr>
          <p:cNvPr id="46" name="文本占位符 6"/>
          <p:cNvSpPr txBox="1"/>
          <p:nvPr>
            <p:custDataLst>
              <p:tags r:id="rId30"/>
            </p:custDataLst>
          </p:nvPr>
        </p:nvSpPr>
        <p:spPr>
          <a:xfrm>
            <a:off x="7899130" y="926792"/>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Now</a:t>
            </a:r>
            <a:endPar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cxnSp>
        <p:nvCxnSpPr>
          <p:cNvPr id="3" name="直接箭头连接符 2"/>
          <p:cNvCxnSpPr/>
          <p:nvPr>
            <p:custDataLst>
              <p:tags r:id="rId31"/>
            </p:custDataLst>
          </p:nvPr>
        </p:nvCxnSpPr>
        <p:spPr>
          <a:xfrm flipV="1">
            <a:off x="7762462" y="5306777"/>
            <a:ext cx="700405" cy="37020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577205" y="5619750"/>
            <a:ext cx="4064000" cy="460375"/>
          </a:xfrm>
          <a:prstGeom prst="rect">
            <a:avLst/>
          </a:prstGeom>
          <a:noFill/>
        </p:spPr>
        <p:txBody>
          <a:bodyPr wrap="square" rtlCol="0">
            <a:spAutoFit/>
          </a:bodyPr>
          <a:p>
            <a:r>
              <a:rPr lang="en-US" altLang="zh-CN" sz="2400" dirty="0">
                <a:latin typeface="Heelvetica"/>
                <a:ea typeface="黑体" panose="02010609060101010101" charset="-122"/>
                <a:cs typeface="Helvetica" panose="020B0604020202020204" pitchFamily="34" charset="0"/>
              </a:rPr>
              <a:t>dynamic query?</a:t>
            </a:r>
            <a:endParaRPr lang="en-US" altLang="zh-CN" sz="2400" dirty="0">
              <a:latin typeface="Heelvetica"/>
              <a:ea typeface="黑体" panose="02010609060101010101" charset="-122"/>
              <a:cs typeface="Helvetica" panose="020B0604020202020204" pitchFamily="34" charset="0"/>
            </a:endParaRPr>
          </a:p>
        </p:txBody>
      </p:sp>
      <p:sp>
        <p:nvSpPr>
          <p:cNvPr id="6" name="文本框 5"/>
          <p:cNvSpPr txBox="1"/>
          <p:nvPr>
            <p:custDataLst>
              <p:tags r:id="rId32"/>
            </p:custDataLst>
          </p:nvPr>
        </p:nvSpPr>
        <p:spPr>
          <a:xfrm>
            <a:off x="1256256" y="308511"/>
            <a:ext cx="6569324" cy="460375"/>
          </a:xfrm>
          <a:prstGeom prst="rect">
            <a:avLst/>
          </a:prstGeom>
          <a:noFill/>
        </p:spPr>
        <p:txBody>
          <a:bodyPr wrap="square" rtlCol="0">
            <a:spAutoFit/>
          </a:bodyPr>
          <a:p>
            <a:r>
              <a:rPr lang="en-US" altLang="zh-CN" sz="2400" dirty="0"/>
              <a:t>Our Discovery</a:t>
            </a:r>
            <a:endParaRPr lang="en-US" altLang="zh-CN" sz="2400" dirty="0"/>
          </a:p>
        </p:txBody>
      </p:sp>
      <p:sp>
        <p:nvSpPr>
          <p:cNvPr id="4" name="矩形 3"/>
          <p:cNvSpPr/>
          <p:nvPr>
            <p:custDataLst>
              <p:tags r:id="rId33"/>
            </p:custDataLst>
          </p:nvPr>
        </p:nvSpPr>
        <p:spPr>
          <a:xfrm>
            <a:off x="8637285" y="4796344"/>
            <a:ext cx="30905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7" name="矩形 6"/>
          <p:cNvSpPr/>
          <p:nvPr>
            <p:custDataLst>
              <p:tags r:id="rId34"/>
            </p:custDataLst>
          </p:nvPr>
        </p:nvSpPr>
        <p:spPr>
          <a:xfrm>
            <a:off x="9255387" y="4796344"/>
            <a:ext cx="30905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0" name="矩形 39"/>
          <p:cNvSpPr/>
          <p:nvPr>
            <p:custDataLst>
              <p:tags r:id="rId35"/>
            </p:custDataLst>
          </p:nvPr>
        </p:nvSpPr>
        <p:spPr>
          <a:xfrm>
            <a:off x="9564439" y="4796344"/>
            <a:ext cx="30905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1" name="矩形 40"/>
          <p:cNvSpPr/>
          <p:nvPr>
            <p:custDataLst>
              <p:tags r:id="rId36"/>
            </p:custDataLst>
          </p:nvPr>
        </p:nvSpPr>
        <p:spPr>
          <a:xfrm>
            <a:off x="9873489" y="4796344"/>
            <a:ext cx="30905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2" name="矩形 41"/>
          <p:cNvSpPr/>
          <p:nvPr>
            <p:custDataLst>
              <p:tags r:id="rId37"/>
            </p:custDataLst>
          </p:nvPr>
        </p:nvSpPr>
        <p:spPr>
          <a:xfrm>
            <a:off x="10183410" y="4796344"/>
            <a:ext cx="30296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4" name="矩形 43"/>
          <p:cNvSpPr/>
          <p:nvPr>
            <p:custDataLst>
              <p:tags r:id="rId38"/>
            </p:custDataLst>
          </p:nvPr>
        </p:nvSpPr>
        <p:spPr>
          <a:xfrm>
            <a:off x="10488110" y="4796344"/>
            <a:ext cx="30296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5" name="矩形 44"/>
          <p:cNvSpPr/>
          <p:nvPr>
            <p:custDataLst>
              <p:tags r:id="rId39"/>
            </p:custDataLst>
          </p:nvPr>
        </p:nvSpPr>
        <p:spPr>
          <a:xfrm>
            <a:off x="10787307" y="4796344"/>
            <a:ext cx="30296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7" name="矩形 46"/>
          <p:cNvSpPr/>
          <p:nvPr>
            <p:custDataLst>
              <p:tags r:id="rId40"/>
            </p:custDataLst>
          </p:nvPr>
        </p:nvSpPr>
        <p:spPr>
          <a:xfrm>
            <a:off x="11092005" y="4796344"/>
            <a:ext cx="30296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0" name="矩形 49"/>
          <p:cNvSpPr/>
          <p:nvPr>
            <p:custDataLst>
              <p:tags r:id="rId41"/>
            </p:custDataLst>
          </p:nvPr>
        </p:nvSpPr>
        <p:spPr>
          <a:xfrm>
            <a:off x="8946337" y="4796344"/>
            <a:ext cx="30905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1" name="矩形 50"/>
          <p:cNvSpPr/>
          <p:nvPr>
            <p:custDataLst>
              <p:tags r:id="rId42"/>
            </p:custDataLst>
          </p:nvPr>
        </p:nvSpPr>
        <p:spPr>
          <a:xfrm>
            <a:off x="11081383" y="4725858"/>
            <a:ext cx="357790" cy="369332"/>
          </a:xfrm>
          <a:prstGeom prst="rect">
            <a:avLst/>
          </a:prstGeom>
          <a:noFill/>
          <a:ln w="9525">
            <a:noFill/>
          </a:ln>
        </p:spPr>
        <p:txBody>
          <a:bodyPr wrap="none" lIns="91440" tIns="45720" rIns="91440" bIns="45720">
            <a:spAutoFit/>
          </a:bodyPr>
          <a:p>
            <a:pPr algn="ctr"/>
            <a:r>
              <a:rPr lang="en-US" altLang="zh-CN" cap="none" spc="0" dirty="0">
                <a:ln w="0"/>
                <a:latin typeface="Heelvetica"/>
                <a:cs typeface="Arial" panose="020B0604020202020204" pitchFamily="34" charset="0"/>
              </a:rPr>
              <a:t>...</a:t>
            </a:r>
            <a:endParaRPr lang="zh-CN" altLang="en-US" cap="none" spc="0" dirty="0">
              <a:ln w="0"/>
              <a:latin typeface="Heelvetica"/>
              <a:cs typeface="Arial" panose="020B0604020202020204" pitchFamily="34" charset="0"/>
            </a:endParaRPr>
          </a:p>
        </p:txBody>
      </p:sp>
      <p:sp>
        <p:nvSpPr>
          <p:cNvPr id="56" name="文本框 55"/>
          <p:cNvSpPr txBox="1"/>
          <p:nvPr>
            <p:custDataLst>
              <p:tags r:id="rId43"/>
            </p:custDataLst>
          </p:nvPr>
        </p:nvSpPr>
        <p:spPr>
          <a:xfrm>
            <a:off x="9228455" y="5095240"/>
            <a:ext cx="1539875" cy="425450"/>
          </a:xfrm>
          <a:prstGeom prst="rect">
            <a:avLst/>
          </a:prstGeom>
          <a:noFill/>
        </p:spPr>
        <p:txBody>
          <a:bodyPr wrap="square" rtlCol="0">
            <a:noAutofit/>
          </a:bodyPr>
          <a:p>
            <a:pPr algn="ctr"/>
            <a:r>
              <a:rPr lang="en-US" altLang="zh-CN" sz="2400" i="1"/>
              <a:t>sketch</a:t>
            </a:r>
            <a:endParaRPr lang="en-US" altLang="zh-CN" sz="2400"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10" name="矩形 9"/>
          <p:cNvSpPr/>
          <p:nvPr>
            <p:custDataLst>
              <p:tags r:id="rId1"/>
            </p:custDataLst>
          </p:nvPr>
        </p:nvSpPr>
        <p:spPr>
          <a:xfrm>
            <a:off x="2427192" y="2047904"/>
            <a:ext cx="2414106" cy="2755157"/>
          </a:xfrm>
          <a:prstGeom prst="rect">
            <a:avLst/>
          </a:prstGeom>
          <a:solidFill>
            <a:srgbClr val="99003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31" name="文本占位符 6"/>
          <p:cNvSpPr txBox="1"/>
          <p:nvPr>
            <p:custDataLst>
              <p:tags r:id="rId2"/>
            </p:custDataLst>
          </p:nvPr>
        </p:nvSpPr>
        <p:spPr>
          <a:xfrm>
            <a:off x="5297538" y="411632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Data Stream</a:t>
            </a:r>
            <a:endParaRPr lang="en-US" altLang="zh-CN" sz="2400" dirty="0">
              <a:latin typeface="Heelvetica"/>
              <a:ea typeface="黑体" panose="02010609060101010101" charset="-122"/>
              <a:cs typeface="Helvetica" panose="020B0604020202020204" pitchFamily="34" charset="0"/>
            </a:endParaRPr>
          </a:p>
        </p:txBody>
      </p:sp>
      <p:sp>
        <p:nvSpPr>
          <p:cNvPr id="37" name="文本占位符 6"/>
          <p:cNvSpPr txBox="1"/>
          <p:nvPr>
            <p:custDataLst>
              <p:tags r:id="rId3"/>
            </p:custDataLst>
          </p:nvPr>
        </p:nvSpPr>
        <p:spPr>
          <a:xfrm>
            <a:off x="2399030" y="2717165"/>
            <a:ext cx="5537835" cy="44323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All Items Ha</a:t>
            </a: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ve come</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cxnSp>
        <p:nvCxnSpPr>
          <p:cNvPr id="38" name="直接箭头连接符 37"/>
          <p:cNvCxnSpPr/>
          <p:nvPr>
            <p:custDataLst>
              <p:tags r:id="rId4"/>
            </p:custDataLst>
          </p:nvPr>
        </p:nvCxnSpPr>
        <p:spPr>
          <a:xfrm>
            <a:off x="2512282" y="3861469"/>
            <a:ext cx="884555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custDataLst>
              <p:tags r:id="rId5"/>
            </p:custDataLst>
          </p:nvPr>
        </p:nvCxnSpPr>
        <p:spPr>
          <a:xfrm>
            <a:off x="2466562" y="1571707"/>
            <a:ext cx="1" cy="44463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2536270" y="3182226"/>
            <a:ext cx="9284201" cy="373210"/>
            <a:chOff x="1593512" y="3182226"/>
            <a:chExt cx="9284201" cy="373210"/>
          </a:xfrm>
        </p:grpSpPr>
        <p:sp>
          <p:nvSpPr>
            <p:cNvPr id="12" name="矩形: 圆角 11"/>
            <p:cNvSpPr/>
            <p:nvPr>
              <p:custDataLst>
                <p:tags r:id="rId6"/>
              </p:custDataLst>
            </p:nvPr>
          </p:nvSpPr>
          <p:spPr>
            <a:xfrm>
              <a:off x="1593512"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3" name="矩形: 圆角 12"/>
            <p:cNvSpPr/>
            <p:nvPr>
              <p:custDataLst>
                <p:tags r:id="rId7"/>
              </p:custDataLst>
            </p:nvPr>
          </p:nvSpPr>
          <p:spPr>
            <a:xfrm>
              <a:off x="207744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4" name="矩形: 圆角 13"/>
            <p:cNvSpPr/>
            <p:nvPr>
              <p:custDataLst>
                <p:tags r:id="rId8"/>
              </p:custDataLst>
            </p:nvPr>
          </p:nvSpPr>
          <p:spPr>
            <a:xfrm>
              <a:off x="256137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5" name="矩形: 圆角 14"/>
            <p:cNvSpPr/>
            <p:nvPr>
              <p:custDataLst>
                <p:tags r:id="rId9"/>
              </p:custDataLst>
            </p:nvPr>
          </p:nvSpPr>
          <p:spPr>
            <a:xfrm>
              <a:off x="304281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6" name="矩形: 圆角 15"/>
            <p:cNvSpPr/>
            <p:nvPr>
              <p:custDataLst>
                <p:tags r:id="rId10"/>
              </p:custDataLst>
            </p:nvPr>
          </p:nvSpPr>
          <p:spPr>
            <a:xfrm>
              <a:off x="352549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7" name="矩形: 圆角 16"/>
            <p:cNvSpPr/>
            <p:nvPr>
              <p:custDataLst>
                <p:tags r:id="rId11"/>
              </p:custDataLst>
            </p:nvPr>
          </p:nvSpPr>
          <p:spPr>
            <a:xfrm>
              <a:off x="4051717"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8" name="矩形: 圆角 17"/>
            <p:cNvSpPr/>
            <p:nvPr>
              <p:custDataLst>
                <p:tags r:id="rId12"/>
              </p:custDataLst>
            </p:nvPr>
          </p:nvSpPr>
          <p:spPr>
            <a:xfrm>
              <a:off x="4535646"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9" name="矩形: 圆角 18"/>
            <p:cNvSpPr/>
            <p:nvPr>
              <p:custDataLst>
                <p:tags r:id="rId13"/>
              </p:custDataLst>
            </p:nvPr>
          </p:nvSpPr>
          <p:spPr>
            <a:xfrm>
              <a:off x="5019575"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0" name="矩形: 圆角 19"/>
            <p:cNvSpPr/>
            <p:nvPr>
              <p:custDataLst>
                <p:tags r:id="rId14"/>
              </p:custDataLst>
            </p:nvPr>
          </p:nvSpPr>
          <p:spPr>
            <a:xfrm>
              <a:off x="550350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1" name="矩形: 圆角 20"/>
            <p:cNvSpPr/>
            <p:nvPr>
              <p:custDataLst>
                <p:tags r:id="rId15"/>
              </p:custDataLst>
            </p:nvPr>
          </p:nvSpPr>
          <p:spPr>
            <a:xfrm>
              <a:off x="598494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2" name="矩形: 圆角 21"/>
            <p:cNvSpPr/>
            <p:nvPr>
              <p:custDataLst>
                <p:tags r:id="rId16"/>
              </p:custDataLst>
            </p:nvPr>
          </p:nvSpPr>
          <p:spPr>
            <a:xfrm>
              <a:off x="6467627"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3" name="矩形: 圆角 22"/>
            <p:cNvSpPr/>
            <p:nvPr>
              <p:custDataLst>
                <p:tags r:id="rId17"/>
              </p:custDataLst>
            </p:nvPr>
          </p:nvSpPr>
          <p:spPr>
            <a:xfrm>
              <a:off x="6993852"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4" name="矩形: 圆角 23"/>
            <p:cNvSpPr/>
            <p:nvPr>
              <p:custDataLst>
                <p:tags r:id="rId18"/>
              </p:custDataLst>
            </p:nvPr>
          </p:nvSpPr>
          <p:spPr>
            <a:xfrm>
              <a:off x="7520075"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5" name="矩形: 圆角 24"/>
            <p:cNvSpPr/>
            <p:nvPr>
              <p:custDataLst>
                <p:tags r:id="rId19"/>
              </p:custDataLst>
            </p:nvPr>
          </p:nvSpPr>
          <p:spPr>
            <a:xfrm>
              <a:off x="8004004" y="3182226"/>
              <a:ext cx="373210" cy="37321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6" name="矩形: 圆角 25"/>
            <p:cNvSpPr/>
            <p:nvPr>
              <p:custDataLst>
                <p:tags r:id="rId20"/>
              </p:custDataLst>
            </p:nvPr>
          </p:nvSpPr>
          <p:spPr>
            <a:xfrm>
              <a:off x="8487932"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7" name="矩形: 圆角 26"/>
            <p:cNvSpPr/>
            <p:nvPr>
              <p:custDataLst>
                <p:tags r:id="rId21"/>
              </p:custDataLst>
            </p:nvPr>
          </p:nvSpPr>
          <p:spPr>
            <a:xfrm>
              <a:off x="8969374"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8" name="矩形: 圆角 27"/>
            <p:cNvSpPr/>
            <p:nvPr>
              <p:custDataLst>
                <p:tags r:id="rId22"/>
              </p:custDataLst>
            </p:nvPr>
          </p:nvSpPr>
          <p:spPr>
            <a:xfrm>
              <a:off x="9452057"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9" name="矩形: 圆角 28"/>
            <p:cNvSpPr/>
            <p:nvPr>
              <p:custDataLst>
                <p:tags r:id="rId23"/>
              </p:custDataLst>
            </p:nvPr>
          </p:nvSpPr>
          <p:spPr>
            <a:xfrm>
              <a:off x="997828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43" name="矩形: 圆角 42"/>
            <p:cNvSpPr/>
            <p:nvPr>
              <p:custDataLst>
                <p:tags r:id="rId24"/>
              </p:custDataLst>
            </p:nvPr>
          </p:nvSpPr>
          <p:spPr>
            <a:xfrm>
              <a:off x="10504503"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grpSp>
      <p:sp>
        <p:nvSpPr>
          <p:cNvPr id="46" name="文本占位符 6"/>
          <p:cNvSpPr txBox="1"/>
          <p:nvPr>
            <p:custDataLst>
              <p:tags r:id="rId25"/>
            </p:custDataLst>
          </p:nvPr>
        </p:nvSpPr>
        <p:spPr>
          <a:xfrm>
            <a:off x="1685020" y="1128087"/>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Now</a:t>
            </a:r>
            <a:endPar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6" name="文本框 5"/>
          <p:cNvSpPr txBox="1"/>
          <p:nvPr>
            <p:custDataLst>
              <p:tags r:id="rId26"/>
            </p:custDataLst>
          </p:nvPr>
        </p:nvSpPr>
        <p:spPr>
          <a:xfrm>
            <a:off x="1256256" y="308511"/>
            <a:ext cx="6569324" cy="460375"/>
          </a:xfrm>
          <a:prstGeom prst="rect">
            <a:avLst/>
          </a:prstGeom>
          <a:noFill/>
        </p:spPr>
        <p:txBody>
          <a:bodyPr wrap="square" rtlCol="0">
            <a:spAutoFit/>
          </a:bodyPr>
          <a:p>
            <a:r>
              <a:rPr lang="en-US" altLang="zh-CN" sz="2400" dirty="0"/>
              <a:t>Our Discovery</a:t>
            </a:r>
            <a:endParaRPr lang="en-US" altLang="zh-CN" sz="2400" dirty="0"/>
          </a:p>
        </p:txBody>
      </p:sp>
      <p:sp>
        <p:nvSpPr>
          <p:cNvPr id="30" name="矩形 29"/>
          <p:cNvSpPr/>
          <p:nvPr>
            <p:custDataLst>
              <p:tags r:id="rId27"/>
            </p:custDataLst>
          </p:nvPr>
        </p:nvSpPr>
        <p:spPr>
          <a:xfrm>
            <a:off x="2227595" y="4980494"/>
            <a:ext cx="30905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32" name="矩形 31"/>
          <p:cNvSpPr/>
          <p:nvPr>
            <p:custDataLst>
              <p:tags r:id="rId28"/>
            </p:custDataLst>
          </p:nvPr>
        </p:nvSpPr>
        <p:spPr>
          <a:xfrm>
            <a:off x="2845697" y="4980494"/>
            <a:ext cx="30905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34" name="矩形 33"/>
          <p:cNvSpPr/>
          <p:nvPr>
            <p:custDataLst>
              <p:tags r:id="rId29"/>
            </p:custDataLst>
          </p:nvPr>
        </p:nvSpPr>
        <p:spPr>
          <a:xfrm>
            <a:off x="3154749" y="4980494"/>
            <a:ext cx="30905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35" name="矩形 34"/>
          <p:cNvSpPr/>
          <p:nvPr>
            <p:custDataLst>
              <p:tags r:id="rId30"/>
            </p:custDataLst>
          </p:nvPr>
        </p:nvSpPr>
        <p:spPr>
          <a:xfrm>
            <a:off x="3463799" y="4980494"/>
            <a:ext cx="30905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36" name="矩形 35"/>
          <p:cNvSpPr/>
          <p:nvPr>
            <p:custDataLst>
              <p:tags r:id="rId31"/>
            </p:custDataLst>
          </p:nvPr>
        </p:nvSpPr>
        <p:spPr>
          <a:xfrm>
            <a:off x="3773720" y="4980494"/>
            <a:ext cx="30296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1" name="矩形 50"/>
          <p:cNvSpPr/>
          <p:nvPr>
            <p:custDataLst>
              <p:tags r:id="rId32"/>
            </p:custDataLst>
          </p:nvPr>
        </p:nvSpPr>
        <p:spPr>
          <a:xfrm>
            <a:off x="4078420" y="4980494"/>
            <a:ext cx="30296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6" name="矩形 55"/>
          <p:cNvSpPr/>
          <p:nvPr>
            <p:custDataLst>
              <p:tags r:id="rId33"/>
            </p:custDataLst>
          </p:nvPr>
        </p:nvSpPr>
        <p:spPr>
          <a:xfrm>
            <a:off x="4377617" y="4980494"/>
            <a:ext cx="30296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7" name="矩形 56"/>
          <p:cNvSpPr/>
          <p:nvPr>
            <p:custDataLst>
              <p:tags r:id="rId34"/>
            </p:custDataLst>
          </p:nvPr>
        </p:nvSpPr>
        <p:spPr>
          <a:xfrm>
            <a:off x="4682315" y="4980494"/>
            <a:ext cx="30296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8" name="矩形 57"/>
          <p:cNvSpPr/>
          <p:nvPr>
            <p:custDataLst>
              <p:tags r:id="rId35"/>
            </p:custDataLst>
          </p:nvPr>
        </p:nvSpPr>
        <p:spPr>
          <a:xfrm>
            <a:off x="2536647" y="4980494"/>
            <a:ext cx="30905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9" name="矩形 58"/>
          <p:cNvSpPr/>
          <p:nvPr>
            <p:custDataLst>
              <p:tags r:id="rId36"/>
            </p:custDataLst>
          </p:nvPr>
        </p:nvSpPr>
        <p:spPr>
          <a:xfrm>
            <a:off x="4671693" y="4910008"/>
            <a:ext cx="357790" cy="369332"/>
          </a:xfrm>
          <a:prstGeom prst="rect">
            <a:avLst/>
          </a:prstGeom>
          <a:noFill/>
          <a:ln w="9525">
            <a:noFill/>
          </a:ln>
        </p:spPr>
        <p:txBody>
          <a:bodyPr wrap="none" lIns="91440" tIns="45720" rIns="91440" bIns="45720">
            <a:spAutoFit/>
          </a:bodyPr>
          <a:p>
            <a:pPr algn="ctr"/>
            <a:r>
              <a:rPr lang="en-US" altLang="zh-CN" cap="none" spc="0" dirty="0">
                <a:ln w="0"/>
                <a:latin typeface="Heelvetica"/>
                <a:cs typeface="Arial" panose="020B0604020202020204" pitchFamily="34" charset="0"/>
              </a:rPr>
              <a:t>...</a:t>
            </a:r>
            <a:endParaRPr lang="zh-CN" altLang="en-US" cap="none" spc="0" dirty="0">
              <a:ln w="0"/>
              <a:latin typeface="Heelvetica"/>
              <a:cs typeface="Arial" panose="020B0604020202020204" pitchFamily="34" charset="0"/>
            </a:endParaRPr>
          </a:p>
        </p:txBody>
      </p:sp>
      <p:sp>
        <p:nvSpPr>
          <p:cNvPr id="60" name="文本框 59"/>
          <p:cNvSpPr txBox="1"/>
          <p:nvPr>
            <p:custDataLst>
              <p:tags r:id="rId37"/>
            </p:custDataLst>
          </p:nvPr>
        </p:nvSpPr>
        <p:spPr>
          <a:xfrm>
            <a:off x="2818765" y="5279390"/>
            <a:ext cx="1539875" cy="425450"/>
          </a:xfrm>
          <a:prstGeom prst="rect">
            <a:avLst/>
          </a:prstGeom>
          <a:noFill/>
        </p:spPr>
        <p:txBody>
          <a:bodyPr wrap="square" rtlCol="0">
            <a:noAutofit/>
          </a:bodyPr>
          <a:p>
            <a:pPr algn="ctr"/>
            <a:r>
              <a:rPr lang="en-US" altLang="zh-CN" sz="2400" i="1"/>
              <a:t>sketch</a:t>
            </a:r>
            <a:endParaRPr lang="en-US" altLang="zh-CN" sz="2400" i="1"/>
          </a:p>
        </p:txBody>
      </p:sp>
      <p:cxnSp>
        <p:nvCxnSpPr>
          <p:cNvPr id="61" name="直接箭头连接符 60"/>
          <p:cNvCxnSpPr/>
          <p:nvPr>
            <p:custDataLst>
              <p:tags r:id="rId38"/>
            </p:custDataLst>
          </p:nvPr>
        </p:nvCxnSpPr>
        <p:spPr>
          <a:xfrm>
            <a:off x="5113877" y="5173427"/>
            <a:ext cx="1163320" cy="45148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文本框 61"/>
          <p:cNvSpPr txBox="1"/>
          <p:nvPr>
            <p:custDataLst>
              <p:tags r:id="rId39"/>
            </p:custDataLst>
          </p:nvPr>
        </p:nvSpPr>
        <p:spPr>
          <a:xfrm>
            <a:off x="5367655" y="5671820"/>
            <a:ext cx="4064000" cy="460375"/>
          </a:xfrm>
          <a:prstGeom prst="rect">
            <a:avLst/>
          </a:prstGeom>
          <a:noFill/>
        </p:spPr>
        <p:txBody>
          <a:bodyPr wrap="square" rtlCol="0">
            <a:spAutoFit/>
          </a:bodyPr>
          <a:p>
            <a:r>
              <a:rPr lang="en-US" altLang="zh-CN" sz="2400" dirty="0">
                <a:latin typeface="Heelvetica"/>
                <a:ea typeface="黑体" panose="02010609060101010101" charset="-122"/>
                <a:cs typeface="Helvetica" panose="020B0604020202020204" pitchFamily="34" charset="0"/>
              </a:rPr>
              <a:t>then query</a:t>
            </a:r>
            <a:endParaRPr lang="en-US" altLang="zh-CN" sz="2400" dirty="0">
              <a:latin typeface="Heelvetica"/>
              <a:ea typeface="黑体" panose="02010609060101010101" charset="-122"/>
              <a:cs typeface="Helvetica"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10" name="矩形 9"/>
          <p:cNvSpPr/>
          <p:nvPr>
            <p:custDataLst>
              <p:tags r:id="rId1"/>
            </p:custDataLst>
          </p:nvPr>
        </p:nvSpPr>
        <p:spPr>
          <a:xfrm>
            <a:off x="8897207" y="1962814"/>
            <a:ext cx="2414106" cy="2755157"/>
          </a:xfrm>
          <a:prstGeom prst="rect">
            <a:avLst/>
          </a:prstGeom>
          <a:solidFill>
            <a:srgbClr val="99003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cxnSp>
        <p:nvCxnSpPr>
          <p:cNvPr id="30" name="直接箭头连接符 29"/>
          <p:cNvCxnSpPr/>
          <p:nvPr>
            <p:custDataLst>
              <p:tags r:id="rId2"/>
            </p:custDataLst>
          </p:nvPr>
        </p:nvCxnSpPr>
        <p:spPr>
          <a:xfrm>
            <a:off x="2536270" y="3861469"/>
            <a:ext cx="6360936"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本占位符 6"/>
          <p:cNvSpPr txBox="1"/>
          <p:nvPr>
            <p:custDataLst>
              <p:tags r:id="rId3"/>
            </p:custDataLst>
          </p:nvPr>
        </p:nvSpPr>
        <p:spPr>
          <a:xfrm>
            <a:off x="5297538" y="411632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Data Stream</a:t>
            </a:r>
            <a:endParaRPr lang="en-US" altLang="zh-CN" sz="2400" dirty="0">
              <a:latin typeface="Heelvetica"/>
              <a:ea typeface="黑体" panose="02010609060101010101" charset="-122"/>
              <a:cs typeface="Helvetica" panose="020B0604020202020204" pitchFamily="34" charset="0"/>
            </a:endParaRPr>
          </a:p>
        </p:txBody>
      </p:sp>
      <p:sp>
        <p:nvSpPr>
          <p:cNvPr id="32" name="文本占位符 6"/>
          <p:cNvSpPr txBox="1"/>
          <p:nvPr>
            <p:custDataLst>
              <p:tags r:id="rId4"/>
            </p:custDataLst>
          </p:nvPr>
        </p:nvSpPr>
        <p:spPr>
          <a:xfrm>
            <a:off x="3020199" y="2513756"/>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Heelvetica"/>
                <a:ea typeface="黑体" panose="02010609060101010101" charset="-122"/>
                <a:cs typeface="Helvetica" panose="020B0604020202020204" pitchFamily="34" charset="0"/>
              </a:rPr>
              <a:t>Item(s)</a:t>
            </a:r>
            <a:endParaRPr lang="en-US" altLang="zh-CN" sz="2000" dirty="0">
              <a:latin typeface="Heelvetica"/>
              <a:ea typeface="黑体" panose="02010609060101010101" charset="-122"/>
              <a:cs typeface="Helvetica" panose="020B0604020202020204" pitchFamily="34" charset="0"/>
            </a:endParaRPr>
          </a:p>
        </p:txBody>
      </p:sp>
      <p:cxnSp>
        <p:nvCxnSpPr>
          <p:cNvPr id="34" name="直接箭头连接符 33"/>
          <p:cNvCxnSpPr/>
          <p:nvPr>
            <p:custDataLst>
              <p:tags r:id="rId5"/>
            </p:custDataLst>
          </p:nvPr>
        </p:nvCxnSpPr>
        <p:spPr>
          <a:xfrm flipH="1">
            <a:off x="3020199" y="2898501"/>
            <a:ext cx="339618" cy="192114"/>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文本占位符 6"/>
          <p:cNvSpPr txBox="1"/>
          <p:nvPr>
            <p:custDataLst>
              <p:tags r:id="rId6"/>
            </p:custDataLst>
          </p:nvPr>
        </p:nvSpPr>
        <p:spPr>
          <a:xfrm>
            <a:off x="6477583" y="2692144"/>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Upcoming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6" name="文本占位符 6"/>
          <p:cNvSpPr txBox="1"/>
          <p:nvPr>
            <p:custDataLst>
              <p:tags r:id="rId7"/>
            </p:custDataLst>
          </p:nvPr>
        </p:nvSpPr>
        <p:spPr>
          <a:xfrm>
            <a:off x="8115955" y="2719838"/>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7" name="文本占位符 6"/>
          <p:cNvSpPr txBox="1"/>
          <p:nvPr>
            <p:custDataLst>
              <p:tags r:id="rId8"/>
            </p:custDataLst>
          </p:nvPr>
        </p:nvSpPr>
        <p:spPr>
          <a:xfrm>
            <a:off x="9674726" y="2736827"/>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Has come</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cxnSp>
        <p:nvCxnSpPr>
          <p:cNvPr id="38" name="直接箭头连接符 37"/>
          <p:cNvCxnSpPr/>
          <p:nvPr>
            <p:custDataLst>
              <p:tags r:id="rId9"/>
            </p:custDataLst>
          </p:nvPr>
        </p:nvCxnSpPr>
        <p:spPr>
          <a:xfrm>
            <a:off x="8897207" y="3861469"/>
            <a:ext cx="246069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custDataLst>
              <p:tags r:id="rId10"/>
            </p:custDataLst>
          </p:nvPr>
        </p:nvCxnSpPr>
        <p:spPr>
          <a:xfrm>
            <a:off x="8897207" y="1429467"/>
            <a:ext cx="1" cy="44463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2536270" y="3182226"/>
            <a:ext cx="9284201" cy="373210"/>
            <a:chOff x="1593512" y="3182226"/>
            <a:chExt cx="9284201" cy="373210"/>
          </a:xfrm>
        </p:grpSpPr>
        <p:sp>
          <p:nvSpPr>
            <p:cNvPr id="12" name="矩形: 圆角 11"/>
            <p:cNvSpPr/>
            <p:nvPr>
              <p:custDataLst>
                <p:tags r:id="rId11"/>
              </p:custDataLst>
            </p:nvPr>
          </p:nvSpPr>
          <p:spPr>
            <a:xfrm>
              <a:off x="1593512"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3" name="矩形: 圆角 12"/>
            <p:cNvSpPr/>
            <p:nvPr>
              <p:custDataLst>
                <p:tags r:id="rId12"/>
              </p:custDataLst>
            </p:nvPr>
          </p:nvSpPr>
          <p:spPr>
            <a:xfrm>
              <a:off x="207744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4" name="矩形: 圆角 13"/>
            <p:cNvSpPr/>
            <p:nvPr>
              <p:custDataLst>
                <p:tags r:id="rId13"/>
              </p:custDataLst>
            </p:nvPr>
          </p:nvSpPr>
          <p:spPr>
            <a:xfrm>
              <a:off x="256137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5" name="矩形: 圆角 14"/>
            <p:cNvSpPr/>
            <p:nvPr>
              <p:custDataLst>
                <p:tags r:id="rId14"/>
              </p:custDataLst>
            </p:nvPr>
          </p:nvSpPr>
          <p:spPr>
            <a:xfrm>
              <a:off x="304281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6" name="矩形: 圆角 15"/>
            <p:cNvSpPr/>
            <p:nvPr>
              <p:custDataLst>
                <p:tags r:id="rId15"/>
              </p:custDataLst>
            </p:nvPr>
          </p:nvSpPr>
          <p:spPr>
            <a:xfrm>
              <a:off x="352549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7" name="矩形: 圆角 16"/>
            <p:cNvSpPr/>
            <p:nvPr>
              <p:custDataLst>
                <p:tags r:id="rId16"/>
              </p:custDataLst>
            </p:nvPr>
          </p:nvSpPr>
          <p:spPr>
            <a:xfrm>
              <a:off x="4051717"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8" name="矩形: 圆角 17"/>
            <p:cNvSpPr/>
            <p:nvPr>
              <p:custDataLst>
                <p:tags r:id="rId17"/>
              </p:custDataLst>
            </p:nvPr>
          </p:nvSpPr>
          <p:spPr>
            <a:xfrm>
              <a:off x="4535646"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9" name="矩形: 圆角 18"/>
            <p:cNvSpPr/>
            <p:nvPr>
              <p:custDataLst>
                <p:tags r:id="rId18"/>
              </p:custDataLst>
            </p:nvPr>
          </p:nvSpPr>
          <p:spPr>
            <a:xfrm>
              <a:off x="5019575"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0" name="矩形: 圆角 19"/>
            <p:cNvSpPr/>
            <p:nvPr>
              <p:custDataLst>
                <p:tags r:id="rId19"/>
              </p:custDataLst>
            </p:nvPr>
          </p:nvSpPr>
          <p:spPr>
            <a:xfrm>
              <a:off x="550350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1" name="矩形: 圆角 20"/>
            <p:cNvSpPr/>
            <p:nvPr>
              <p:custDataLst>
                <p:tags r:id="rId20"/>
              </p:custDataLst>
            </p:nvPr>
          </p:nvSpPr>
          <p:spPr>
            <a:xfrm>
              <a:off x="598494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2" name="矩形: 圆角 21"/>
            <p:cNvSpPr/>
            <p:nvPr>
              <p:custDataLst>
                <p:tags r:id="rId21"/>
              </p:custDataLst>
            </p:nvPr>
          </p:nvSpPr>
          <p:spPr>
            <a:xfrm>
              <a:off x="6467627"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3" name="矩形: 圆角 22"/>
            <p:cNvSpPr/>
            <p:nvPr>
              <p:custDataLst>
                <p:tags r:id="rId22"/>
              </p:custDataLst>
            </p:nvPr>
          </p:nvSpPr>
          <p:spPr>
            <a:xfrm>
              <a:off x="6993852"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4" name="矩形: 圆角 23"/>
            <p:cNvSpPr/>
            <p:nvPr>
              <p:custDataLst>
                <p:tags r:id="rId23"/>
              </p:custDataLst>
            </p:nvPr>
          </p:nvSpPr>
          <p:spPr>
            <a:xfrm>
              <a:off x="7520075"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5" name="矩形: 圆角 24"/>
            <p:cNvSpPr/>
            <p:nvPr>
              <p:custDataLst>
                <p:tags r:id="rId24"/>
              </p:custDataLst>
            </p:nvPr>
          </p:nvSpPr>
          <p:spPr>
            <a:xfrm>
              <a:off x="8004004" y="3182226"/>
              <a:ext cx="373210" cy="37321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6" name="矩形: 圆角 25"/>
            <p:cNvSpPr/>
            <p:nvPr>
              <p:custDataLst>
                <p:tags r:id="rId25"/>
              </p:custDataLst>
            </p:nvPr>
          </p:nvSpPr>
          <p:spPr>
            <a:xfrm>
              <a:off x="8487932"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7" name="矩形: 圆角 26"/>
            <p:cNvSpPr/>
            <p:nvPr>
              <p:custDataLst>
                <p:tags r:id="rId26"/>
              </p:custDataLst>
            </p:nvPr>
          </p:nvSpPr>
          <p:spPr>
            <a:xfrm>
              <a:off x="8969374"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8" name="矩形: 圆角 27"/>
            <p:cNvSpPr/>
            <p:nvPr>
              <p:custDataLst>
                <p:tags r:id="rId27"/>
              </p:custDataLst>
            </p:nvPr>
          </p:nvSpPr>
          <p:spPr>
            <a:xfrm>
              <a:off x="9452057"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9" name="矩形: 圆角 28"/>
            <p:cNvSpPr/>
            <p:nvPr>
              <p:custDataLst>
                <p:tags r:id="rId28"/>
              </p:custDataLst>
            </p:nvPr>
          </p:nvSpPr>
          <p:spPr>
            <a:xfrm>
              <a:off x="997828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43" name="矩形: 圆角 42"/>
            <p:cNvSpPr/>
            <p:nvPr>
              <p:custDataLst>
                <p:tags r:id="rId29"/>
              </p:custDataLst>
            </p:nvPr>
          </p:nvSpPr>
          <p:spPr>
            <a:xfrm>
              <a:off x="10504503"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grpSp>
      <p:sp>
        <p:nvSpPr>
          <p:cNvPr id="46" name="文本占位符 6"/>
          <p:cNvSpPr txBox="1"/>
          <p:nvPr>
            <p:custDataLst>
              <p:tags r:id="rId30"/>
            </p:custDataLst>
          </p:nvPr>
        </p:nvSpPr>
        <p:spPr>
          <a:xfrm>
            <a:off x="7899130" y="926792"/>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Now</a:t>
            </a:r>
            <a:endPar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6" name="文本框 5"/>
          <p:cNvSpPr txBox="1"/>
          <p:nvPr>
            <p:custDataLst>
              <p:tags r:id="rId31"/>
            </p:custDataLst>
          </p:nvPr>
        </p:nvSpPr>
        <p:spPr>
          <a:xfrm>
            <a:off x="1256256" y="308511"/>
            <a:ext cx="6569324" cy="460375"/>
          </a:xfrm>
          <a:prstGeom prst="rect">
            <a:avLst/>
          </a:prstGeom>
          <a:noFill/>
        </p:spPr>
        <p:txBody>
          <a:bodyPr wrap="square" rtlCol="0">
            <a:spAutoFit/>
          </a:bodyPr>
          <a:p>
            <a:r>
              <a:rPr lang="en-US" altLang="zh-CN" sz="2400" dirty="0"/>
              <a:t>Our Discovery</a:t>
            </a:r>
            <a:endParaRPr lang="en-US" altLang="zh-CN" sz="2400" dirty="0"/>
          </a:p>
        </p:txBody>
      </p:sp>
      <p:cxnSp>
        <p:nvCxnSpPr>
          <p:cNvPr id="11" name="直接箭头连接符 10"/>
          <p:cNvCxnSpPr/>
          <p:nvPr>
            <p:custDataLst>
              <p:tags r:id="rId32"/>
            </p:custDataLst>
          </p:nvPr>
        </p:nvCxnSpPr>
        <p:spPr>
          <a:xfrm>
            <a:off x="8758142" y="4026617"/>
            <a:ext cx="14605" cy="186372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矩形 32"/>
          <p:cNvSpPr/>
          <p:nvPr>
            <p:custDataLst>
              <p:tags r:id="rId33"/>
            </p:custDataLst>
          </p:nvPr>
        </p:nvSpPr>
        <p:spPr>
          <a:xfrm>
            <a:off x="7922134" y="5967284"/>
            <a:ext cx="30905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0" name="矩形 39"/>
          <p:cNvSpPr/>
          <p:nvPr>
            <p:custDataLst>
              <p:tags r:id="rId34"/>
            </p:custDataLst>
          </p:nvPr>
        </p:nvSpPr>
        <p:spPr>
          <a:xfrm>
            <a:off x="8232055" y="5967284"/>
            <a:ext cx="30296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1" name="矩形 40"/>
          <p:cNvSpPr/>
          <p:nvPr>
            <p:custDataLst>
              <p:tags r:id="rId35"/>
            </p:custDataLst>
          </p:nvPr>
        </p:nvSpPr>
        <p:spPr>
          <a:xfrm>
            <a:off x="8536755" y="5967284"/>
            <a:ext cx="30296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4" name="矩形 53"/>
          <p:cNvSpPr/>
          <p:nvPr>
            <p:custDataLst>
              <p:tags r:id="rId36"/>
            </p:custDataLst>
          </p:nvPr>
        </p:nvSpPr>
        <p:spPr>
          <a:xfrm>
            <a:off x="8835952" y="5967284"/>
            <a:ext cx="30296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5" name="矩形 54"/>
          <p:cNvSpPr/>
          <p:nvPr>
            <p:custDataLst>
              <p:tags r:id="rId37"/>
            </p:custDataLst>
          </p:nvPr>
        </p:nvSpPr>
        <p:spPr>
          <a:xfrm>
            <a:off x="9140650" y="5967284"/>
            <a:ext cx="30296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92" name="矩形 91"/>
          <p:cNvSpPr/>
          <p:nvPr>
            <p:custDataLst>
              <p:tags r:id="rId38"/>
            </p:custDataLst>
          </p:nvPr>
        </p:nvSpPr>
        <p:spPr>
          <a:xfrm>
            <a:off x="9130028" y="5896798"/>
            <a:ext cx="357790" cy="369332"/>
          </a:xfrm>
          <a:prstGeom prst="rect">
            <a:avLst/>
          </a:prstGeom>
          <a:noFill/>
          <a:ln w="9525">
            <a:noFill/>
          </a:ln>
        </p:spPr>
        <p:txBody>
          <a:bodyPr wrap="none" lIns="91440" tIns="45720" rIns="91440" bIns="45720">
            <a:spAutoFit/>
          </a:bodyPr>
          <a:p>
            <a:pPr algn="ctr"/>
            <a:r>
              <a:rPr lang="en-US" altLang="zh-CN" cap="none" spc="0" dirty="0">
                <a:ln w="0"/>
                <a:latin typeface="Heelvetica"/>
                <a:cs typeface="Arial" panose="020B0604020202020204" pitchFamily="34" charset="0"/>
              </a:rPr>
              <a:t>...</a:t>
            </a:r>
            <a:endParaRPr lang="zh-CN" altLang="en-US" cap="none" spc="0" dirty="0">
              <a:ln w="0"/>
              <a:latin typeface="Heelvetica"/>
              <a:cs typeface="Arial" panose="020B0604020202020204" pitchFamily="34" charset="0"/>
            </a:endParaRPr>
          </a:p>
        </p:txBody>
      </p:sp>
      <p:sp>
        <p:nvSpPr>
          <p:cNvPr id="42" name="文本框 41"/>
          <p:cNvSpPr txBox="1"/>
          <p:nvPr>
            <p:custDataLst>
              <p:tags r:id="rId39"/>
            </p:custDataLst>
          </p:nvPr>
        </p:nvSpPr>
        <p:spPr>
          <a:xfrm>
            <a:off x="7300595" y="6356350"/>
            <a:ext cx="2846705" cy="425450"/>
          </a:xfrm>
          <a:prstGeom prst="rect">
            <a:avLst/>
          </a:prstGeom>
          <a:noFill/>
        </p:spPr>
        <p:txBody>
          <a:bodyPr wrap="square" rtlCol="0">
            <a:noAutofit/>
          </a:bodyPr>
          <a:p>
            <a:pPr algn="ctr"/>
            <a:r>
              <a:rPr lang="en-US" altLang="zh-CN" sz="2400" i="1"/>
              <a:t>small</a:t>
            </a:r>
            <a:r>
              <a:rPr lang="en-US" altLang="zh-CN" sz="2400" i="1"/>
              <a:t>er sketch</a:t>
            </a:r>
            <a:endParaRPr lang="en-US" altLang="zh-CN" sz="2400" i="1"/>
          </a:p>
        </p:txBody>
      </p:sp>
      <p:sp>
        <p:nvSpPr>
          <p:cNvPr id="44" name="文本占位符 6"/>
          <p:cNvSpPr txBox="1"/>
          <p:nvPr>
            <p:custDataLst>
              <p:tags r:id="rId40"/>
            </p:custDataLst>
          </p:nvPr>
        </p:nvSpPr>
        <p:spPr>
          <a:xfrm>
            <a:off x="7123798" y="480339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Encoding</a:t>
            </a:r>
            <a:endParaRPr lang="en-US" altLang="zh-CN" sz="2400" dirty="0">
              <a:latin typeface="Heelvetica"/>
              <a:ea typeface="黑体" panose="02010609060101010101" charset="-122"/>
              <a:cs typeface="Helvetica"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10" name="矩形 9"/>
          <p:cNvSpPr/>
          <p:nvPr>
            <p:custDataLst>
              <p:tags r:id="rId1"/>
            </p:custDataLst>
          </p:nvPr>
        </p:nvSpPr>
        <p:spPr>
          <a:xfrm>
            <a:off x="2427192" y="2047904"/>
            <a:ext cx="2414106" cy="2755157"/>
          </a:xfrm>
          <a:prstGeom prst="rect">
            <a:avLst/>
          </a:prstGeom>
          <a:solidFill>
            <a:srgbClr val="99003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31" name="文本占位符 6"/>
          <p:cNvSpPr txBox="1"/>
          <p:nvPr>
            <p:custDataLst>
              <p:tags r:id="rId2"/>
            </p:custDataLst>
          </p:nvPr>
        </p:nvSpPr>
        <p:spPr>
          <a:xfrm>
            <a:off x="5297538" y="411632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Data Stream</a:t>
            </a:r>
            <a:endParaRPr lang="en-US" altLang="zh-CN" sz="2400" dirty="0">
              <a:latin typeface="Heelvetica"/>
              <a:ea typeface="黑体" panose="02010609060101010101" charset="-122"/>
              <a:cs typeface="Helvetica" panose="020B0604020202020204" pitchFamily="34" charset="0"/>
            </a:endParaRPr>
          </a:p>
        </p:txBody>
      </p:sp>
      <p:sp>
        <p:nvSpPr>
          <p:cNvPr id="37" name="文本占位符 6"/>
          <p:cNvSpPr txBox="1"/>
          <p:nvPr>
            <p:custDataLst>
              <p:tags r:id="rId3"/>
            </p:custDataLst>
          </p:nvPr>
        </p:nvSpPr>
        <p:spPr>
          <a:xfrm>
            <a:off x="2399030" y="2717165"/>
            <a:ext cx="5537835" cy="44323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All Items Ha</a:t>
            </a: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ve come</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cxnSp>
        <p:nvCxnSpPr>
          <p:cNvPr id="38" name="直接箭头连接符 37"/>
          <p:cNvCxnSpPr/>
          <p:nvPr>
            <p:custDataLst>
              <p:tags r:id="rId4"/>
            </p:custDataLst>
          </p:nvPr>
        </p:nvCxnSpPr>
        <p:spPr>
          <a:xfrm>
            <a:off x="2512282" y="3861469"/>
            <a:ext cx="884555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custDataLst>
              <p:tags r:id="rId5"/>
            </p:custDataLst>
          </p:nvPr>
        </p:nvCxnSpPr>
        <p:spPr>
          <a:xfrm>
            <a:off x="2466562" y="1571707"/>
            <a:ext cx="1" cy="44463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2536270" y="3182226"/>
            <a:ext cx="9284201" cy="373210"/>
            <a:chOff x="1593512" y="3182226"/>
            <a:chExt cx="9284201" cy="373210"/>
          </a:xfrm>
        </p:grpSpPr>
        <p:sp>
          <p:nvSpPr>
            <p:cNvPr id="12" name="矩形: 圆角 11"/>
            <p:cNvSpPr/>
            <p:nvPr>
              <p:custDataLst>
                <p:tags r:id="rId6"/>
              </p:custDataLst>
            </p:nvPr>
          </p:nvSpPr>
          <p:spPr>
            <a:xfrm>
              <a:off x="1593512"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3" name="矩形: 圆角 12"/>
            <p:cNvSpPr/>
            <p:nvPr>
              <p:custDataLst>
                <p:tags r:id="rId7"/>
              </p:custDataLst>
            </p:nvPr>
          </p:nvSpPr>
          <p:spPr>
            <a:xfrm>
              <a:off x="207744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4" name="矩形: 圆角 13"/>
            <p:cNvSpPr/>
            <p:nvPr>
              <p:custDataLst>
                <p:tags r:id="rId8"/>
              </p:custDataLst>
            </p:nvPr>
          </p:nvSpPr>
          <p:spPr>
            <a:xfrm>
              <a:off x="256137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5" name="矩形: 圆角 14"/>
            <p:cNvSpPr/>
            <p:nvPr>
              <p:custDataLst>
                <p:tags r:id="rId9"/>
              </p:custDataLst>
            </p:nvPr>
          </p:nvSpPr>
          <p:spPr>
            <a:xfrm>
              <a:off x="304281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6" name="矩形: 圆角 15"/>
            <p:cNvSpPr/>
            <p:nvPr>
              <p:custDataLst>
                <p:tags r:id="rId10"/>
              </p:custDataLst>
            </p:nvPr>
          </p:nvSpPr>
          <p:spPr>
            <a:xfrm>
              <a:off x="352549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7" name="矩形: 圆角 16"/>
            <p:cNvSpPr/>
            <p:nvPr>
              <p:custDataLst>
                <p:tags r:id="rId11"/>
              </p:custDataLst>
            </p:nvPr>
          </p:nvSpPr>
          <p:spPr>
            <a:xfrm>
              <a:off x="4051717"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8" name="矩形: 圆角 17"/>
            <p:cNvSpPr/>
            <p:nvPr>
              <p:custDataLst>
                <p:tags r:id="rId12"/>
              </p:custDataLst>
            </p:nvPr>
          </p:nvSpPr>
          <p:spPr>
            <a:xfrm>
              <a:off x="4535646"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9" name="矩形: 圆角 18"/>
            <p:cNvSpPr/>
            <p:nvPr>
              <p:custDataLst>
                <p:tags r:id="rId13"/>
              </p:custDataLst>
            </p:nvPr>
          </p:nvSpPr>
          <p:spPr>
            <a:xfrm>
              <a:off x="5019575"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0" name="矩形: 圆角 19"/>
            <p:cNvSpPr/>
            <p:nvPr>
              <p:custDataLst>
                <p:tags r:id="rId14"/>
              </p:custDataLst>
            </p:nvPr>
          </p:nvSpPr>
          <p:spPr>
            <a:xfrm>
              <a:off x="550350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1" name="矩形: 圆角 20"/>
            <p:cNvSpPr/>
            <p:nvPr>
              <p:custDataLst>
                <p:tags r:id="rId15"/>
              </p:custDataLst>
            </p:nvPr>
          </p:nvSpPr>
          <p:spPr>
            <a:xfrm>
              <a:off x="598494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2" name="矩形: 圆角 21"/>
            <p:cNvSpPr/>
            <p:nvPr>
              <p:custDataLst>
                <p:tags r:id="rId16"/>
              </p:custDataLst>
            </p:nvPr>
          </p:nvSpPr>
          <p:spPr>
            <a:xfrm>
              <a:off x="6467627"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3" name="矩形: 圆角 22"/>
            <p:cNvSpPr/>
            <p:nvPr>
              <p:custDataLst>
                <p:tags r:id="rId17"/>
              </p:custDataLst>
            </p:nvPr>
          </p:nvSpPr>
          <p:spPr>
            <a:xfrm>
              <a:off x="6993852"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4" name="矩形: 圆角 23"/>
            <p:cNvSpPr/>
            <p:nvPr>
              <p:custDataLst>
                <p:tags r:id="rId18"/>
              </p:custDataLst>
            </p:nvPr>
          </p:nvSpPr>
          <p:spPr>
            <a:xfrm>
              <a:off x="7520075"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5" name="矩形: 圆角 24"/>
            <p:cNvSpPr/>
            <p:nvPr>
              <p:custDataLst>
                <p:tags r:id="rId19"/>
              </p:custDataLst>
            </p:nvPr>
          </p:nvSpPr>
          <p:spPr>
            <a:xfrm>
              <a:off x="8004004" y="3182226"/>
              <a:ext cx="373210" cy="37321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6" name="矩形: 圆角 25"/>
            <p:cNvSpPr/>
            <p:nvPr>
              <p:custDataLst>
                <p:tags r:id="rId20"/>
              </p:custDataLst>
            </p:nvPr>
          </p:nvSpPr>
          <p:spPr>
            <a:xfrm>
              <a:off x="8487932"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7" name="矩形: 圆角 26"/>
            <p:cNvSpPr/>
            <p:nvPr>
              <p:custDataLst>
                <p:tags r:id="rId21"/>
              </p:custDataLst>
            </p:nvPr>
          </p:nvSpPr>
          <p:spPr>
            <a:xfrm>
              <a:off x="8969374"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8" name="矩形: 圆角 27"/>
            <p:cNvSpPr/>
            <p:nvPr>
              <p:custDataLst>
                <p:tags r:id="rId22"/>
              </p:custDataLst>
            </p:nvPr>
          </p:nvSpPr>
          <p:spPr>
            <a:xfrm>
              <a:off x="9452057"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9" name="矩形: 圆角 28"/>
            <p:cNvSpPr/>
            <p:nvPr>
              <p:custDataLst>
                <p:tags r:id="rId23"/>
              </p:custDataLst>
            </p:nvPr>
          </p:nvSpPr>
          <p:spPr>
            <a:xfrm>
              <a:off x="997828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43" name="矩形: 圆角 42"/>
            <p:cNvSpPr/>
            <p:nvPr>
              <p:custDataLst>
                <p:tags r:id="rId24"/>
              </p:custDataLst>
            </p:nvPr>
          </p:nvSpPr>
          <p:spPr>
            <a:xfrm>
              <a:off x="10504503"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grpSp>
      <p:sp>
        <p:nvSpPr>
          <p:cNvPr id="46" name="文本占位符 6"/>
          <p:cNvSpPr txBox="1"/>
          <p:nvPr>
            <p:custDataLst>
              <p:tags r:id="rId25"/>
            </p:custDataLst>
          </p:nvPr>
        </p:nvSpPr>
        <p:spPr>
          <a:xfrm>
            <a:off x="1685020" y="1128087"/>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Now</a:t>
            </a:r>
            <a:endPar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6" name="文本框 5"/>
          <p:cNvSpPr txBox="1"/>
          <p:nvPr>
            <p:custDataLst>
              <p:tags r:id="rId26"/>
            </p:custDataLst>
          </p:nvPr>
        </p:nvSpPr>
        <p:spPr>
          <a:xfrm>
            <a:off x="1256256" y="308511"/>
            <a:ext cx="6569324" cy="460375"/>
          </a:xfrm>
          <a:prstGeom prst="rect">
            <a:avLst/>
          </a:prstGeom>
          <a:noFill/>
        </p:spPr>
        <p:txBody>
          <a:bodyPr wrap="square" rtlCol="0">
            <a:spAutoFit/>
          </a:bodyPr>
          <a:p>
            <a:r>
              <a:rPr lang="en-US" altLang="zh-CN" sz="2400" dirty="0"/>
              <a:t>Our Discovery</a:t>
            </a:r>
            <a:endParaRPr lang="en-US" altLang="zh-CN" sz="2400" dirty="0"/>
          </a:p>
        </p:txBody>
      </p:sp>
      <p:cxnSp>
        <p:nvCxnSpPr>
          <p:cNvPr id="11" name="直接箭头连接符 10"/>
          <p:cNvCxnSpPr/>
          <p:nvPr>
            <p:custDataLst>
              <p:tags r:id="rId27"/>
            </p:custDataLst>
          </p:nvPr>
        </p:nvCxnSpPr>
        <p:spPr>
          <a:xfrm>
            <a:off x="2536412" y="3861517"/>
            <a:ext cx="14605" cy="186372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矩形 32"/>
          <p:cNvSpPr/>
          <p:nvPr>
            <p:custDataLst>
              <p:tags r:id="rId28"/>
            </p:custDataLst>
          </p:nvPr>
        </p:nvSpPr>
        <p:spPr>
          <a:xfrm>
            <a:off x="1700404" y="5802184"/>
            <a:ext cx="30905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0" name="矩形 39"/>
          <p:cNvSpPr/>
          <p:nvPr>
            <p:custDataLst>
              <p:tags r:id="rId29"/>
            </p:custDataLst>
          </p:nvPr>
        </p:nvSpPr>
        <p:spPr>
          <a:xfrm>
            <a:off x="2010325" y="5802184"/>
            <a:ext cx="30296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1" name="矩形 40"/>
          <p:cNvSpPr/>
          <p:nvPr>
            <p:custDataLst>
              <p:tags r:id="rId30"/>
            </p:custDataLst>
          </p:nvPr>
        </p:nvSpPr>
        <p:spPr>
          <a:xfrm>
            <a:off x="2315025" y="5802184"/>
            <a:ext cx="30296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4" name="矩形 53"/>
          <p:cNvSpPr/>
          <p:nvPr>
            <p:custDataLst>
              <p:tags r:id="rId31"/>
            </p:custDataLst>
          </p:nvPr>
        </p:nvSpPr>
        <p:spPr>
          <a:xfrm>
            <a:off x="2614222" y="5802184"/>
            <a:ext cx="30296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5" name="矩形 54"/>
          <p:cNvSpPr/>
          <p:nvPr>
            <p:custDataLst>
              <p:tags r:id="rId32"/>
            </p:custDataLst>
          </p:nvPr>
        </p:nvSpPr>
        <p:spPr>
          <a:xfrm>
            <a:off x="2918920" y="5802184"/>
            <a:ext cx="30296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92" name="矩形 91"/>
          <p:cNvSpPr/>
          <p:nvPr>
            <p:custDataLst>
              <p:tags r:id="rId33"/>
            </p:custDataLst>
          </p:nvPr>
        </p:nvSpPr>
        <p:spPr>
          <a:xfrm>
            <a:off x="2908298" y="5731698"/>
            <a:ext cx="357790" cy="369332"/>
          </a:xfrm>
          <a:prstGeom prst="rect">
            <a:avLst/>
          </a:prstGeom>
          <a:noFill/>
          <a:ln w="9525">
            <a:noFill/>
          </a:ln>
        </p:spPr>
        <p:txBody>
          <a:bodyPr wrap="none" lIns="91440" tIns="45720" rIns="91440" bIns="45720">
            <a:spAutoFit/>
          </a:bodyPr>
          <a:p>
            <a:pPr algn="ctr"/>
            <a:r>
              <a:rPr lang="en-US" altLang="zh-CN" cap="none" spc="0" dirty="0">
                <a:ln w="0"/>
                <a:latin typeface="Heelvetica"/>
                <a:cs typeface="Arial" panose="020B0604020202020204" pitchFamily="34" charset="0"/>
              </a:rPr>
              <a:t>...</a:t>
            </a:r>
            <a:endParaRPr lang="zh-CN" altLang="en-US" cap="none" spc="0" dirty="0">
              <a:ln w="0"/>
              <a:latin typeface="Heelvetica"/>
              <a:cs typeface="Arial" panose="020B0604020202020204" pitchFamily="34" charset="0"/>
            </a:endParaRPr>
          </a:p>
        </p:txBody>
      </p:sp>
      <p:sp>
        <p:nvSpPr>
          <p:cNvPr id="42" name="文本框 41"/>
          <p:cNvSpPr txBox="1"/>
          <p:nvPr>
            <p:custDataLst>
              <p:tags r:id="rId34"/>
            </p:custDataLst>
          </p:nvPr>
        </p:nvSpPr>
        <p:spPr>
          <a:xfrm>
            <a:off x="1078865" y="6191250"/>
            <a:ext cx="2846705" cy="425450"/>
          </a:xfrm>
          <a:prstGeom prst="rect">
            <a:avLst/>
          </a:prstGeom>
          <a:noFill/>
        </p:spPr>
        <p:txBody>
          <a:bodyPr wrap="square" rtlCol="0">
            <a:noAutofit/>
          </a:bodyPr>
          <a:p>
            <a:pPr algn="ctr"/>
            <a:r>
              <a:rPr lang="en-US" altLang="zh-CN" sz="2400" i="1"/>
              <a:t>small</a:t>
            </a:r>
            <a:r>
              <a:rPr lang="en-US" altLang="zh-CN" sz="2400" i="1"/>
              <a:t>er sketch</a:t>
            </a:r>
            <a:endParaRPr lang="en-US" altLang="zh-CN" sz="2400" i="1"/>
          </a:p>
        </p:txBody>
      </p:sp>
      <p:sp>
        <p:nvSpPr>
          <p:cNvPr id="44" name="文本占位符 6"/>
          <p:cNvSpPr txBox="1"/>
          <p:nvPr>
            <p:custDataLst>
              <p:tags r:id="rId35"/>
            </p:custDataLst>
          </p:nvPr>
        </p:nvSpPr>
        <p:spPr>
          <a:xfrm>
            <a:off x="902068" y="463829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Encoding</a:t>
            </a:r>
            <a:endParaRPr lang="en-US" altLang="zh-CN" sz="2400" dirty="0">
              <a:latin typeface="Heelvetica"/>
              <a:ea typeface="黑体" panose="02010609060101010101" charset="-122"/>
              <a:cs typeface="Helvetica" panose="020B0604020202020204" pitchFamily="34" charset="0"/>
            </a:endParaRPr>
          </a:p>
        </p:txBody>
      </p:sp>
      <p:cxnSp>
        <p:nvCxnSpPr>
          <p:cNvPr id="3" name="直接箭头连接符 2"/>
          <p:cNvCxnSpPr>
            <a:stCxn id="92" idx="3"/>
          </p:cNvCxnSpPr>
          <p:nvPr>
            <p:custDataLst>
              <p:tags r:id="rId36"/>
            </p:custDataLst>
          </p:nvPr>
        </p:nvCxnSpPr>
        <p:spPr>
          <a:xfrm>
            <a:off x="3266027" y="5916377"/>
            <a:ext cx="1906905" cy="2540"/>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文本占位符 6"/>
          <p:cNvSpPr txBox="1"/>
          <p:nvPr>
            <p:custDataLst>
              <p:tags r:id="rId37"/>
            </p:custDataLst>
          </p:nvPr>
        </p:nvSpPr>
        <p:spPr>
          <a:xfrm>
            <a:off x="3393173" y="543585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Decoding</a:t>
            </a:r>
            <a:endParaRPr lang="en-US" altLang="zh-CN" sz="2400" dirty="0">
              <a:latin typeface="Heelvetica"/>
              <a:ea typeface="黑体" panose="02010609060101010101" charset="-122"/>
              <a:cs typeface="Helvetica" panose="020B0604020202020204" pitchFamily="34" charset="0"/>
            </a:endParaRPr>
          </a:p>
        </p:txBody>
      </p:sp>
      <p:sp>
        <p:nvSpPr>
          <p:cNvPr id="48" name="矩形 47"/>
          <p:cNvSpPr/>
          <p:nvPr>
            <p:custDataLst>
              <p:tags r:id="rId38"/>
            </p:custDataLst>
          </p:nvPr>
        </p:nvSpPr>
        <p:spPr>
          <a:xfrm>
            <a:off x="5297820" y="5797104"/>
            <a:ext cx="30905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9" name="矩形 48"/>
          <p:cNvSpPr/>
          <p:nvPr>
            <p:custDataLst>
              <p:tags r:id="rId39"/>
            </p:custDataLst>
          </p:nvPr>
        </p:nvSpPr>
        <p:spPr>
          <a:xfrm>
            <a:off x="5915922" y="5797104"/>
            <a:ext cx="30905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8" name="矩形 7"/>
          <p:cNvSpPr/>
          <p:nvPr>
            <p:custDataLst>
              <p:tags r:id="rId40"/>
            </p:custDataLst>
          </p:nvPr>
        </p:nvSpPr>
        <p:spPr>
          <a:xfrm>
            <a:off x="6224974" y="5797104"/>
            <a:ext cx="30905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9" name="矩形 8"/>
          <p:cNvSpPr/>
          <p:nvPr>
            <p:custDataLst>
              <p:tags r:id="rId41"/>
            </p:custDataLst>
          </p:nvPr>
        </p:nvSpPr>
        <p:spPr>
          <a:xfrm>
            <a:off x="6534024" y="5797104"/>
            <a:ext cx="30905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2" name="矩形 51"/>
          <p:cNvSpPr/>
          <p:nvPr>
            <p:custDataLst>
              <p:tags r:id="rId42"/>
            </p:custDataLst>
          </p:nvPr>
        </p:nvSpPr>
        <p:spPr>
          <a:xfrm>
            <a:off x="6843945" y="5797104"/>
            <a:ext cx="30296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5" name="矩形 4"/>
          <p:cNvSpPr/>
          <p:nvPr>
            <p:custDataLst>
              <p:tags r:id="rId43"/>
            </p:custDataLst>
          </p:nvPr>
        </p:nvSpPr>
        <p:spPr>
          <a:xfrm>
            <a:off x="7148645" y="5797104"/>
            <a:ext cx="30296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7" name="矩形 6"/>
          <p:cNvSpPr/>
          <p:nvPr>
            <p:custDataLst>
              <p:tags r:id="rId44"/>
            </p:custDataLst>
          </p:nvPr>
        </p:nvSpPr>
        <p:spPr>
          <a:xfrm>
            <a:off x="7447842" y="5797104"/>
            <a:ext cx="30296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5" name="矩形 44"/>
          <p:cNvSpPr/>
          <p:nvPr>
            <p:custDataLst>
              <p:tags r:id="rId45"/>
            </p:custDataLst>
          </p:nvPr>
        </p:nvSpPr>
        <p:spPr>
          <a:xfrm>
            <a:off x="7752540" y="5797104"/>
            <a:ext cx="302961" cy="325826"/>
          </a:xfrm>
          <a:prstGeom prst="rect">
            <a:avLst/>
          </a:prstGeom>
          <a:solidFill>
            <a:schemeClr val="accent6">
              <a:lumMod val="20000"/>
              <a:lumOff val="80000"/>
            </a:schemeClr>
          </a:solidFill>
          <a:ln w="952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85" name="矩形 84"/>
          <p:cNvSpPr/>
          <p:nvPr>
            <p:custDataLst>
              <p:tags r:id="rId46"/>
            </p:custDataLst>
          </p:nvPr>
        </p:nvSpPr>
        <p:spPr>
          <a:xfrm>
            <a:off x="5606872" y="5797104"/>
            <a:ext cx="309051" cy="325826"/>
          </a:xfrm>
          <a:prstGeom prst="rect">
            <a:avLst/>
          </a:prstGeom>
          <a:solidFill>
            <a:schemeClr val="accent1">
              <a:lumMod val="20000"/>
              <a:lumOff val="80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tx1"/>
              </a:solidFill>
              <a:latin typeface="Heelvetica"/>
              <a:cs typeface="Arial" panose="020B0604020202020204" pitchFamily="34" charset="0"/>
            </a:endParaRPr>
          </a:p>
        </p:txBody>
      </p:sp>
      <p:sp>
        <p:nvSpPr>
          <p:cNvPr id="47" name="矩形 46"/>
          <p:cNvSpPr/>
          <p:nvPr>
            <p:custDataLst>
              <p:tags r:id="rId47"/>
            </p:custDataLst>
          </p:nvPr>
        </p:nvSpPr>
        <p:spPr>
          <a:xfrm>
            <a:off x="7741918" y="5726618"/>
            <a:ext cx="357790" cy="369332"/>
          </a:xfrm>
          <a:prstGeom prst="rect">
            <a:avLst/>
          </a:prstGeom>
          <a:noFill/>
          <a:ln w="9525">
            <a:noFill/>
          </a:ln>
        </p:spPr>
        <p:txBody>
          <a:bodyPr wrap="none" lIns="91440" tIns="45720" rIns="91440" bIns="45720">
            <a:spAutoFit/>
          </a:bodyPr>
          <a:p>
            <a:pPr algn="ctr"/>
            <a:r>
              <a:rPr lang="en-US" altLang="zh-CN" cap="none" spc="0" dirty="0">
                <a:ln w="0"/>
                <a:latin typeface="Heelvetica"/>
                <a:cs typeface="Arial" panose="020B0604020202020204" pitchFamily="34" charset="0"/>
              </a:rPr>
              <a:t>...</a:t>
            </a:r>
            <a:endParaRPr lang="zh-CN" altLang="en-US" cap="none" spc="0" dirty="0">
              <a:ln w="0"/>
              <a:latin typeface="Heelvetica"/>
              <a:cs typeface="Arial" panose="020B0604020202020204" pitchFamily="34" charset="0"/>
            </a:endParaRPr>
          </a:p>
        </p:txBody>
      </p:sp>
      <p:sp>
        <p:nvSpPr>
          <p:cNvPr id="50" name="文本框 49"/>
          <p:cNvSpPr txBox="1"/>
          <p:nvPr>
            <p:custDataLst>
              <p:tags r:id="rId48"/>
            </p:custDataLst>
          </p:nvPr>
        </p:nvSpPr>
        <p:spPr>
          <a:xfrm>
            <a:off x="5516245" y="6096000"/>
            <a:ext cx="2420620" cy="425450"/>
          </a:xfrm>
          <a:prstGeom prst="rect">
            <a:avLst/>
          </a:prstGeom>
          <a:noFill/>
        </p:spPr>
        <p:txBody>
          <a:bodyPr wrap="square" rtlCol="0">
            <a:noAutofit/>
          </a:bodyPr>
          <a:p>
            <a:pPr algn="ctr"/>
            <a:r>
              <a:rPr lang="en-US" altLang="zh-CN" sz="2400" i="1"/>
              <a:t>original sketch</a:t>
            </a:r>
            <a:endParaRPr lang="en-US" altLang="zh-CN" sz="2400"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pic>
        <p:nvPicPr>
          <p:cNvPr id="3" name="图片 2"/>
          <p:cNvPicPr>
            <a:picLocks noChangeAspect="1"/>
          </p:cNvPicPr>
          <p:nvPr>
            <p:custDataLst>
              <p:tags r:id="rId1"/>
            </p:custDataLst>
          </p:nvPr>
        </p:nvPicPr>
        <p:blipFill>
          <a:blip r:embed="rId2"/>
          <a:stretch>
            <a:fillRect/>
          </a:stretch>
        </p:blipFill>
        <p:spPr>
          <a:xfrm>
            <a:off x="921385" y="1265555"/>
            <a:ext cx="7239000" cy="4953000"/>
          </a:xfrm>
          <a:prstGeom prst="rect">
            <a:avLst/>
          </a:prstGeom>
        </p:spPr>
      </p:pic>
      <p:sp>
        <p:nvSpPr>
          <p:cNvPr id="6" name="文本框 5"/>
          <p:cNvSpPr txBox="1"/>
          <p:nvPr>
            <p:custDataLst>
              <p:tags r:id="rId3"/>
            </p:custDataLst>
          </p:nvPr>
        </p:nvSpPr>
        <p:spPr>
          <a:xfrm>
            <a:off x="1256256" y="308511"/>
            <a:ext cx="6569324" cy="460375"/>
          </a:xfrm>
          <a:prstGeom prst="rect">
            <a:avLst/>
          </a:prstGeom>
          <a:noFill/>
        </p:spPr>
        <p:txBody>
          <a:bodyPr wrap="square" rtlCol="0">
            <a:spAutoFit/>
          </a:bodyPr>
          <a:p>
            <a:r>
              <a:rPr lang="en-US" altLang="zh-CN" sz="2400" dirty="0"/>
              <a:t>Encoding </a:t>
            </a:r>
            <a:r>
              <a:rPr lang="en-US" altLang="zh-CN" sz="2400" dirty="0"/>
              <a:t>Algorithm</a:t>
            </a:r>
            <a:endParaRPr lang="en-US" altLang="zh-CN" sz="2400" dirty="0"/>
          </a:p>
        </p:txBody>
      </p:sp>
      <p:sp>
        <p:nvSpPr>
          <p:cNvPr id="4" name="文本框 3"/>
          <p:cNvSpPr txBox="1"/>
          <p:nvPr/>
        </p:nvSpPr>
        <p:spPr>
          <a:xfrm>
            <a:off x="8340725" y="1388110"/>
            <a:ext cx="3542030" cy="4030980"/>
          </a:xfrm>
          <a:prstGeom prst="rect">
            <a:avLst/>
          </a:prstGeom>
          <a:noFill/>
        </p:spPr>
        <p:txBody>
          <a:bodyPr wrap="square" rtlCol="0">
            <a:spAutoFit/>
          </a:bodyPr>
          <a:p>
            <a:pPr marL="285750" indent="-285750">
              <a:buFont typeface="Arial" panose="020B0604020202020204" pitchFamily="34" charset="0"/>
              <a:buChar char="•"/>
            </a:pPr>
            <a:r>
              <a:rPr lang="zh-CN" altLang="en-US" sz="3200" b="1"/>
              <a:t>Bottom-up encoding</a:t>
            </a:r>
            <a:endParaRPr lang="zh-CN" altLang="en-US" sz="3200" b="1"/>
          </a:p>
          <a:p>
            <a:pPr marL="285750" indent="-285750">
              <a:buFont typeface="Arial" panose="020B0604020202020204" pitchFamily="34" charset="0"/>
              <a:buChar char="•"/>
            </a:pPr>
            <a:endParaRPr lang="zh-CN" altLang="en-US" sz="3200" b="1"/>
          </a:p>
          <a:p>
            <a:pPr marL="285750" indent="-285750">
              <a:buFont typeface="Arial" panose="020B0604020202020204" pitchFamily="34" charset="0"/>
              <a:buChar char="•"/>
            </a:pPr>
            <a:r>
              <a:rPr lang="zh-CN" altLang="en-US" sz="3200" b="1"/>
              <a:t>Multiple pointers to upper layers</a:t>
            </a:r>
            <a:endParaRPr lang="zh-CN" altLang="en-US" sz="3200" b="1"/>
          </a:p>
          <a:p>
            <a:pPr marL="285750" indent="-285750">
              <a:buFont typeface="Arial" panose="020B0604020202020204" pitchFamily="34" charset="0"/>
              <a:buChar char="•"/>
            </a:pPr>
            <a:endParaRPr lang="zh-CN" altLang="en-US" sz="3200" b="1"/>
          </a:p>
          <a:p>
            <a:pPr marL="285750" indent="-285750">
              <a:buFont typeface="Arial" panose="020B0604020202020204" pitchFamily="34" charset="0"/>
              <a:buChar char="•"/>
            </a:pPr>
            <a:r>
              <a:rPr lang="zh-CN" altLang="en-US" sz="3200" b="1"/>
              <a:t>Reduces memory usage</a:t>
            </a:r>
            <a:endParaRPr lang="zh-CN" altLang="en-US" sz="32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01</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58"/>
          <p:cNvSpPr txBox="1"/>
          <p:nvPr/>
        </p:nvSpPr>
        <p:spPr>
          <a:xfrm>
            <a:off x="3350704" y="3300413"/>
            <a:ext cx="4152498" cy="830997"/>
          </a:xfrm>
          <a:prstGeom prst="rect">
            <a:avLst/>
          </a:prstGeom>
          <a:noFill/>
        </p:spPr>
        <p:txBody>
          <a:bodyPr wrap="square">
            <a:spAutoFit/>
          </a:bodyPr>
          <a:lstStyle/>
          <a:p>
            <a:pPr>
              <a:defRPr/>
            </a:pPr>
            <a:r>
              <a:rPr kumimoji="1" lang="en-GB" altLang="zh-CN" sz="4800" i="1" dirty="0">
                <a:latin typeface="Arial" panose="020B0604020202020204" pitchFamily="34" charset="0"/>
                <a:cs typeface="Arial" panose="020B0604020202020204" pitchFamily="34" charset="0"/>
              </a:rPr>
              <a:t>Background</a:t>
            </a:r>
            <a:endParaRPr lang="zh-CN" altLang="en-US" sz="2800" b="1" i="1" dirty="0">
              <a:latin typeface="微软雅黑" panose="020B0503020204020204" pitchFamily="34" charset="-122"/>
              <a:ea typeface="微软雅黑" panose="020B0503020204020204" pitchFamily="34" charset="-122"/>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One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med" p14:dur="700" advTm="3728">
        <p:fade/>
      </p:transition>
    </mc:Choice>
    <mc:Fallback>
      <p:transition spd="med" advTm="372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pic>
        <p:nvPicPr>
          <p:cNvPr id="3" name="图片 2"/>
          <p:cNvPicPr>
            <a:picLocks noChangeAspect="1"/>
          </p:cNvPicPr>
          <p:nvPr>
            <p:custDataLst>
              <p:tags r:id="rId1"/>
            </p:custDataLst>
          </p:nvPr>
        </p:nvPicPr>
        <p:blipFill>
          <a:blip r:embed="rId2"/>
          <a:stretch>
            <a:fillRect/>
          </a:stretch>
        </p:blipFill>
        <p:spPr>
          <a:xfrm>
            <a:off x="816610" y="937895"/>
            <a:ext cx="7267575" cy="4981575"/>
          </a:xfrm>
          <a:prstGeom prst="rect">
            <a:avLst/>
          </a:prstGeom>
        </p:spPr>
      </p:pic>
      <p:sp>
        <p:nvSpPr>
          <p:cNvPr id="6" name="文本框 5"/>
          <p:cNvSpPr txBox="1"/>
          <p:nvPr>
            <p:custDataLst>
              <p:tags r:id="rId3"/>
            </p:custDataLst>
          </p:nvPr>
        </p:nvSpPr>
        <p:spPr>
          <a:xfrm>
            <a:off x="1256256" y="308511"/>
            <a:ext cx="6569324" cy="460375"/>
          </a:xfrm>
          <a:prstGeom prst="rect">
            <a:avLst/>
          </a:prstGeom>
          <a:noFill/>
        </p:spPr>
        <p:txBody>
          <a:bodyPr wrap="square" rtlCol="0">
            <a:spAutoFit/>
          </a:bodyPr>
          <a:p>
            <a:r>
              <a:rPr lang="en-US" altLang="zh-CN" sz="2400" dirty="0"/>
              <a:t>Decoding </a:t>
            </a:r>
            <a:r>
              <a:rPr lang="en-US" altLang="zh-CN" sz="2400" dirty="0"/>
              <a:t>Algorithm</a:t>
            </a:r>
            <a:endParaRPr lang="en-US" altLang="zh-CN" sz="2400" dirty="0"/>
          </a:p>
        </p:txBody>
      </p:sp>
      <p:pic>
        <p:nvPicPr>
          <p:cNvPr id="8" name="图片 7"/>
          <p:cNvPicPr>
            <a:picLocks noChangeAspect="1"/>
          </p:cNvPicPr>
          <p:nvPr>
            <p:custDataLst>
              <p:tags r:id="rId4"/>
            </p:custDataLst>
          </p:nvPr>
        </p:nvPicPr>
        <p:blipFill>
          <a:blip r:embed="rId5"/>
          <a:stretch>
            <a:fillRect/>
          </a:stretch>
        </p:blipFill>
        <p:spPr>
          <a:xfrm>
            <a:off x="5257800" y="1018540"/>
            <a:ext cx="6420485" cy="441960"/>
          </a:xfrm>
          <a:prstGeom prst="rect">
            <a:avLst/>
          </a:prstGeom>
        </p:spPr>
      </p:pic>
      <p:sp>
        <p:nvSpPr>
          <p:cNvPr id="9" name="文本框 8"/>
          <p:cNvSpPr txBox="1"/>
          <p:nvPr/>
        </p:nvSpPr>
        <p:spPr>
          <a:xfrm>
            <a:off x="8221980" y="1710055"/>
            <a:ext cx="3594735" cy="2969895"/>
          </a:xfrm>
          <a:prstGeom prst="rect">
            <a:avLst/>
          </a:prstGeom>
          <a:noFill/>
        </p:spPr>
        <p:txBody>
          <a:bodyPr wrap="square" rtlCol="0" anchor="t">
            <a:noAutofit/>
          </a:bodyPr>
          <a:p>
            <a:pPr marL="285750" indent="-285750">
              <a:buFont typeface="Arial" panose="020B0604020202020204" pitchFamily="34" charset="0"/>
              <a:buChar char="•"/>
            </a:pPr>
            <a:r>
              <a:rPr lang="zh-CN" altLang="en-US" sz="3200" b="1"/>
              <a:t>Top-down decoding</a:t>
            </a:r>
            <a:endParaRPr lang="zh-CN" altLang="en-US" sz="3200" b="1"/>
          </a:p>
          <a:p>
            <a:pPr marL="285750" indent="-285750">
              <a:buFont typeface="Arial" panose="020B0604020202020204" pitchFamily="34" charset="0"/>
              <a:buChar char="•"/>
            </a:pPr>
            <a:endParaRPr lang="zh-CN" altLang="en-US" sz="3200" b="1"/>
          </a:p>
          <a:p>
            <a:pPr marL="285750" indent="-285750">
              <a:buFont typeface="Arial" panose="020B0604020202020204" pitchFamily="34" charset="0"/>
              <a:buChar char="•"/>
            </a:pPr>
            <a:r>
              <a:rPr lang="zh-CN" altLang="en-US" sz="3200" b="1"/>
              <a:t>Pure pointer identification</a:t>
            </a:r>
            <a:endParaRPr lang="zh-CN" altLang="en-US" sz="3200" b="1"/>
          </a:p>
          <a:p>
            <a:pPr marL="285750" indent="-285750">
              <a:buFont typeface="Arial" panose="020B0604020202020204" pitchFamily="34" charset="0"/>
              <a:buChar char="•"/>
            </a:pPr>
            <a:endParaRPr lang="zh-CN" altLang="en-US" sz="3200" b="1"/>
          </a:p>
          <a:p>
            <a:pPr marL="285750" indent="-285750">
              <a:buFont typeface="Arial" panose="020B0604020202020204" pitchFamily="34" charset="0"/>
              <a:buChar char="•"/>
            </a:pPr>
            <a:r>
              <a:rPr lang="zh-CN" altLang="en-US" sz="3200" b="1"/>
              <a:t>Accurate retrieval of overflow values</a:t>
            </a:r>
            <a:endParaRPr lang="zh-CN" altLang="en-US" sz="32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6" name="文本框 5"/>
          <p:cNvSpPr txBox="1"/>
          <p:nvPr>
            <p:custDataLst>
              <p:tags r:id="rId1"/>
            </p:custDataLst>
          </p:nvPr>
        </p:nvSpPr>
        <p:spPr>
          <a:xfrm>
            <a:off x="1256256" y="308511"/>
            <a:ext cx="6569324" cy="460375"/>
          </a:xfrm>
          <a:prstGeom prst="rect">
            <a:avLst/>
          </a:prstGeom>
          <a:noFill/>
        </p:spPr>
        <p:txBody>
          <a:bodyPr wrap="square" rtlCol="0">
            <a:spAutoFit/>
          </a:bodyPr>
          <a:p>
            <a:r>
              <a:rPr lang="en-US" altLang="zh-CN" sz="2400" dirty="0"/>
              <a:t>Flagless Pruning</a:t>
            </a:r>
            <a:endParaRPr lang="en-US" altLang="zh-CN" sz="2400" dirty="0"/>
          </a:p>
        </p:txBody>
      </p:sp>
      <p:pic>
        <p:nvPicPr>
          <p:cNvPr id="3" name="图片 2"/>
          <p:cNvPicPr>
            <a:picLocks noChangeAspect="1"/>
          </p:cNvPicPr>
          <p:nvPr>
            <p:custDataLst>
              <p:tags r:id="rId2"/>
            </p:custDataLst>
          </p:nvPr>
        </p:nvPicPr>
        <p:blipFill>
          <a:blip r:embed="rId3"/>
          <a:stretch>
            <a:fillRect/>
          </a:stretch>
        </p:blipFill>
        <p:spPr>
          <a:xfrm>
            <a:off x="1584325" y="1680845"/>
            <a:ext cx="5756275" cy="152590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1584325" y="3206750"/>
            <a:ext cx="3195955" cy="2679700"/>
          </a:xfrm>
          <a:prstGeom prst="rect">
            <a:avLst/>
          </a:prstGeom>
        </p:spPr>
      </p:pic>
      <p:sp>
        <p:nvSpPr>
          <p:cNvPr id="7" name="文本框 6"/>
          <p:cNvSpPr txBox="1"/>
          <p:nvPr/>
        </p:nvSpPr>
        <p:spPr>
          <a:xfrm>
            <a:off x="5356225" y="3443605"/>
            <a:ext cx="5106035" cy="2206625"/>
          </a:xfrm>
          <a:prstGeom prst="rect">
            <a:avLst/>
          </a:prstGeom>
          <a:noFill/>
        </p:spPr>
        <p:txBody>
          <a:bodyPr wrap="square" rtlCol="0" anchor="t">
            <a:noAutofit/>
          </a:bodyPr>
          <a:p>
            <a:pPr marL="285750" indent="-285750">
              <a:buFont typeface="Arial" panose="020B0604020202020204" pitchFamily="34" charset="0"/>
              <a:buChar char="•"/>
            </a:pPr>
            <a:r>
              <a:rPr lang="zh-CN" altLang="en-US" sz="3200" b="1"/>
              <a:t>Eliminates flag bits</a:t>
            </a:r>
            <a:endParaRPr lang="zh-CN" altLang="en-US" sz="3200" b="1"/>
          </a:p>
          <a:p>
            <a:pPr marL="285750" indent="-285750">
              <a:buFont typeface="Arial" panose="020B0604020202020204" pitchFamily="34" charset="0"/>
              <a:buChar char="•"/>
            </a:pPr>
            <a:r>
              <a:rPr lang="zh-CN" altLang="en-US" sz="3200" b="1"/>
              <a:t>Saves significant memory</a:t>
            </a:r>
            <a:endParaRPr lang="zh-CN" altLang="en-US" sz="3200" b="1"/>
          </a:p>
          <a:p>
            <a:pPr marL="285750" indent="-285750">
              <a:buFont typeface="Arial" panose="020B0604020202020204" pitchFamily="34" charset="0"/>
              <a:buChar char="•"/>
            </a:pPr>
            <a:r>
              <a:rPr lang="zh-CN" altLang="en-US" sz="3200" b="1"/>
              <a:t>Supports deletion operations</a:t>
            </a:r>
            <a:endParaRPr lang="zh-CN" altLang="en-US" sz="32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6" name="文本框 5"/>
          <p:cNvSpPr txBox="1"/>
          <p:nvPr>
            <p:custDataLst>
              <p:tags r:id="rId1"/>
            </p:custDataLst>
          </p:nvPr>
        </p:nvSpPr>
        <p:spPr>
          <a:xfrm>
            <a:off x="1256256" y="308511"/>
            <a:ext cx="6569324" cy="460375"/>
          </a:xfrm>
          <a:prstGeom prst="rect">
            <a:avLst/>
          </a:prstGeom>
          <a:noFill/>
        </p:spPr>
        <p:txBody>
          <a:bodyPr wrap="square" rtlCol="0">
            <a:spAutoFit/>
          </a:bodyPr>
          <a:p>
            <a:r>
              <a:rPr lang="en-US" altLang="zh-CN" sz="2400" dirty="0"/>
              <a:t>Flagless Pruning</a:t>
            </a:r>
            <a:endParaRPr lang="en-US" altLang="zh-CN" sz="2400" dirty="0"/>
          </a:p>
        </p:txBody>
      </p:sp>
      <p:pic>
        <p:nvPicPr>
          <p:cNvPr id="3" name="图片 2"/>
          <p:cNvPicPr>
            <a:picLocks noChangeAspect="1"/>
          </p:cNvPicPr>
          <p:nvPr>
            <p:custDataLst>
              <p:tags r:id="rId2"/>
            </p:custDataLst>
          </p:nvPr>
        </p:nvPicPr>
        <p:blipFill>
          <a:blip r:embed="rId3"/>
          <a:stretch>
            <a:fillRect/>
          </a:stretch>
        </p:blipFill>
        <p:spPr>
          <a:xfrm>
            <a:off x="1584325" y="1680845"/>
            <a:ext cx="5756275" cy="1525905"/>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1584325" y="3206750"/>
            <a:ext cx="3195955" cy="267970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1584325" y="1680845"/>
            <a:ext cx="5872480" cy="1525270"/>
          </a:xfrm>
          <a:prstGeom prst="rect">
            <a:avLst/>
          </a:prstGeom>
        </p:spPr>
      </p:pic>
      <p:sp>
        <p:nvSpPr>
          <p:cNvPr id="8" name="文本框 7"/>
          <p:cNvSpPr txBox="1"/>
          <p:nvPr>
            <p:custDataLst>
              <p:tags r:id="rId8"/>
            </p:custDataLst>
          </p:nvPr>
        </p:nvSpPr>
        <p:spPr>
          <a:xfrm>
            <a:off x="5356225" y="3443605"/>
            <a:ext cx="5106035" cy="2206625"/>
          </a:xfrm>
          <a:prstGeom prst="rect">
            <a:avLst/>
          </a:prstGeom>
          <a:noFill/>
        </p:spPr>
        <p:txBody>
          <a:bodyPr wrap="square" rtlCol="0" anchor="t">
            <a:noAutofit/>
          </a:bodyPr>
          <a:p>
            <a:pPr marL="285750" indent="-285750">
              <a:buFont typeface="Arial" panose="020B0604020202020204" pitchFamily="34" charset="0"/>
              <a:buChar char="•"/>
            </a:pPr>
            <a:r>
              <a:rPr lang="zh-CN" altLang="en-US" sz="3200" b="1"/>
              <a:t>Eliminates flag bits</a:t>
            </a:r>
            <a:endParaRPr lang="zh-CN" altLang="en-US" sz="3200" b="1"/>
          </a:p>
          <a:p>
            <a:pPr marL="285750" indent="-285750">
              <a:buFont typeface="Arial" panose="020B0604020202020204" pitchFamily="34" charset="0"/>
              <a:buChar char="•"/>
            </a:pPr>
            <a:r>
              <a:rPr lang="zh-CN" altLang="en-US" sz="3200" b="1"/>
              <a:t>Saves significant memory</a:t>
            </a:r>
            <a:endParaRPr lang="zh-CN" altLang="en-US" sz="3200" b="1"/>
          </a:p>
          <a:p>
            <a:pPr marL="285750" indent="-285750">
              <a:buFont typeface="Arial" panose="020B0604020202020204" pitchFamily="34" charset="0"/>
              <a:buChar char="•"/>
            </a:pPr>
            <a:r>
              <a:rPr lang="zh-CN" altLang="en-US" sz="3200" b="1"/>
              <a:t>Supports deletion operations</a:t>
            </a:r>
            <a:endParaRPr lang="zh-CN" altLang="en-US" sz="32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03</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文本框 58"/>
          <p:cNvSpPr txBox="1"/>
          <p:nvPr/>
        </p:nvSpPr>
        <p:spPr>
          <a:xfrm>
            <a:off x="3372467" y="3300413"/>
            <a:ext cx="4079942" cy="830997"/>
          </a:xfrm>
          <a:prstGeom prst="rect">
            <a:avLst/>
          </a:prstGeom>
          <a:noFill/>
        </p:spPr>
        <p:txBody>
          <a:bodyPr wrap="square">
            <a:spAutoFit/>
          </a:bodyPr>
          <a:lstStyle/>
          <a:p>
            <a:pPr>
              <a:defRPr/>
            </a:pPr>
            <a:r>
              <a:rPr kumimoji="1" lang="en-US" altLang="zh-CN" sz="4800" i="1" dirty="0">
                <a:latin typeface="微软雅黑" panose="020B0503020204020204" pitchFamily="34" charset="-122"/>
                <a:ea typeface="微软雅黑" panose="020B0503020204020204" pitchFamily="34" charset="-122"/>
                <a:cs typeface="Arial" panose="020B0604020202020204" pitchFamily="34" charset="0"/>
              </a:rPr>
              <a:t>Experiments</a:t>
            </a:r>
            <a:endParaRPr kumimoji="1" lang="zh-CN" altLang="en-US" sz="4800" i="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59"/>
          <p:cNvSpPr txBox="1"/>
          <p:nvPr/>
        </p:nvSpPr>
        <p:spPr>
          <a:xfrm>
            <a:off x="3363005" y="2773364"/>
            <a:ext cx="2330318"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Three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panose="02010509060101010101" charset="-122"/>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panose="02010509060101010101" charset="-122"/>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med" p14:dur="700" advTm="981">
        <p:fade/>
      </p:transition>
    </mc:Choice>
    <mc:Fallback>
      <p:transition spd="med" advTm="981">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6139083"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Experiments on Parameter Settings</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 name="图片 1"/>
          <p:cNvPicPr>
            <a:picLocks noChangeAspect="1"/>
          </p:cNvPicPr>
          <p:nvPr>
            <p:custDataLst>
              <p:tags r:id="rId1"/>
            </p:custDataLst>
          </p:nvPr>
        </p:nvPicPr>
        <p:blipFill>
          <a:blip r:embed="rId2"/>
          <a:stretch>
            <a:fillRect/>
          </a:stretch>
        </p:blipFill>
        <p:spPr>
          <a:xfrm>
            <a:off x="1226820" y="1299210"/>
            <a:ext cx="4836795" cy="214439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063615" y="911225"/>
            <a:ext cx="4736465" cy="265684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1226820" y="3568065"/>
            <a:ext cx="4923155" cy="236220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6232525" y="3568065"/>
            <a:ext cx="4834890" cy="2273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6148">
        <p:fade/>
      </p:transition>
    </mc:Choice>
    <mc:Fallback>
      <p:transition spd="med" advTm="6148">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6392002" cy="46037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Experiments on </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Accuracy</a:t>
            </a:r>
            <a:endPar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 name="图片 1"/>
          <p:cNvPicPr>
            <a:picLocks noChangeAspect="1"/>
          </p:cNvPicPr>
          <p:nvPr>
            <p:custDataLst>
              <p:tags r:id="rId1"/>
            </p:custDataLst>
          </p:nvPr>
        </p:nvPicPr>
        <p:blipFill>
          <a:blip r:embed="rId2"/>
          <a:stretch>
            <a:fillRect/>
          </a:stretch>
        </p:blipFill>
        <p:spPr>
          <a:xfrm>
            <a:off x="960120" y="1214755"/>
            <a:ext cx="10492105" cy="239903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960120" y="3613785"/>
            <a:ext cx="10518140" cy="2384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6148">
        <p:fade/>
      </p:transition>
    </mc:Choice>
    <mc:Fallback>
      <p:transition spd="med" advTm="6148">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755" y="308610"/>
            <a:ext cx="9916160" cy="46037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Experiments on Frequent </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Flows </a:t>
            </a:r>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and Join Size Estimation</a:t>
            </a:r>
            <a:endPar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 name="图片 1"/>
          <p:cNvPicPr>
            <a:picLocks noChangeAspect="1"/>
          </p:cNvPicPr>
          <p:nvPr>
            <p:custDataLst>
              <p:tags r:id="rId1"/>
            </p:custDataLst>
          </p:nvPr>
        </p:nvPicPr>
        <p:blipFill>
          <a:blip r:embed="rId2"/>
          <a:stretch>
            <a:fillRect/>
          </a:stretch>
        </p:blipFill>
        <p:spPr>
          <a:xfrm>
            <a:off x="1149350" y="1263650"/>
            <a:ext cx="5172710" cy="47815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322060" y="2505710"/>
            <a:ext cx="5344795" cy="2296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6148">
        <p:fade/>
      </p:transition>
    </mc:Choice>
    <mc:Fallback>
      <p:transition spd="med" advTm="614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16476" y="1468322"/>
            <a:ext cx="12192000" cy="38862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a:spLocks noChangeArrowheads="1"/>
          </p:cNvSpPr>
          <p:nvPr/>
        </p:nvSpPr>
        <p:spPr bwMode="auto">
          <a:xfrm>
            <a:off x="943342" y="2319162"/>
            <a:ext cx="1041045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7200" b="1" dirty="0">
                <a:solidFill>
                  <a:schemeClr val="accent1">
                    <a:lumMod val="75000"/>
                  </a:schemeClr>
                </a:solidFill>
                <a:latin typeface="微软雅黑" panose="020B0503020204020204" pitchFamily="34" charset="-122"/>
                <a:ea typeface="微软雅黑" panose="020B0503020204020204" pitchFamily="34" charset="-122"/>
              </a:rPr>
              <a:t>Thank you</a:t>
            </a:r>
            <a:endParaRPr lang="zh-CN" altLang="en-US" sz="72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1" name="矩形 9"/>
          <p:cNvSpPr>
            <a:spLocks noChangeArrowheads="1"/>
          </p:cNvSpPr>
          <p:nvPr/>
        </p:nvSpPr>
        <p:spPr bwMode="auto">
          <a:xfrm>
            <a:off x="3002915" y="3921125"/>
            <a:ext cx="746252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indent="0" algn="just">
              <a:lnSpc>
                <a:spcPct val="150000"/>
              </a:lnSpc>
              <a:buNone/>
            </a:pPr>
            <a:r>
              <a:rPr kumimoji="1" lang="en-GB" altLang="zh-CN" sz="2400" dirty="0">
                <a:latin typeface="Arial" panose="020B0604020202020204" pitchFamily="34" charset="0"/>
                <a:cs typeface="Arial" panose="020B0604020202020204" pitchFamily="34" charset="0"/>
              </a:rPr>
              <a:t>Our code is open-source!</a:t>
            </a:r>
            <a:endParaRPr kumimoji="1" lang="en-GB" altLang="zh-CN" sz="2400" dirty="0">
              <a:latin typeface="Arial" panose="020B0604020202020204" pitchFamily="34" charset="0"/>
              <a:cs typeface="Arial" panose="020B0604020202020204" pitchFamily="34" charset="0"/>
            </a:endParaRPr>
          </a:p>
          <a:p>
            <a:pPr marL="0" indent="0" algn="just">
              <a:lnSpc>
                <a:spcPct val="150000"/>
              </a:lnSpc>
              <a:buNone/>
            </a:pPr>
            <a:r>
              <a:rPr kumimoji="1" lang="en-US" altLang="zh-MO" sz="2400" dirty="0">
                <a:latin typeface="Arial" panose="020B0604020202020204" pitchFamily="34" charset="0"/>
                <a:cs typeface="Arial" panose="020B0604020202020204" pitchFamily="34" charset="0"/>
              </a:rPr>
              <a:t>https://github.com/CodingSketch/Coding-Sketch</a:t>
            </a:r>
            <a:endParaRPr kumimoji="1" lang="en-US" altLang="zh-MO" sz="2400"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0"/>
          </p:nvPr>
        </p:nvSpPr>
        <p:spPr/>
        <p:txBody>
          <a:bodyPr/>
          <a:lstStyle/>
          <a:p>
            <a:fld id="{023126B9-07AC-4BAF-B3D7-FAC1D3999DA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256256" y="308511"/>
            <a:ext cx="6569324" cy="460375"/>
          </a:xfrm>
          <a:prstGeom prst="rect">
            <a:avLst/>
          </a:prstGeom>
          <a:noFill/>
        </p:spPr>
        <p:txBody>
          <a:bodyPr wrap="square" rtlCol="0">
            <a:spAutoFit/>
          </a:bodyPr>
          <a:lstStyle/>
          <a:p>
            <a:r>
              <a:rPr lang="en-US" altLang="zh-CN" sz="2400" dirty="0"/>
              <a:t>Background: Frequency Estimation</a:t>
            </a:r>
            <a:endParaRPr lang="en-US" altLang="zh-CN" sz="24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0" name="矩形 9"/>
          <p:cNvSpPr/>
          <p:nvPr>
            <p:custDataLst>
              <p:tags r:id="rId1"/>
            </p:custDataLst>
          </p:nvPr>
        </p:nvSpPr>
        <p:spPr>
          <a:xfrm>
            <a:off x="8897207" y="1962814"/>
            <a:ext cx="2414106" cy="2755157"/>
          </a:xfrm>
          <a:prstGeom prst="rect">
            <a:avLst/>
          </a:prstGeom>
          <a:solidFill>
            <a:srgbClr val="99003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cxnSp>
        <p:nvCxnSpPr>
          <p:cNvPr id="30" name="直接箭头连接符 29"/>
          <p:cNvCxnSpPr/>
          <p:nvPr>
            <p:custDataLst>
              <p:tags r:id="rId2"/>
            </p:custDataLst>
          </p:nvPr>
        </p:nvCxnSpPr>
        <p:spPr>
          <a:xfrm>
            <a:off x="1816181" y="3861469"/>
            <a:ext cx="7081025"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本占位符 6"/>
          <p:cNvSpPr txBox="1"/>
          <p:nvPr>
            <p:custDataLst>
              <p:tags r:id="rId3"/>
            </p:custDataLst>
          </p:nvPr>
        </p:nvSpPr>
        <p:spPr>
          <a:xfrm>
            <a:off x="5297538" y="411632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Data Stream</a:t>
            </a:r>
            <a:endParaRPr lang="en-US" altLang="zh-CN" sz="2400" dirty="0">
              <a:latin typeface="Heelvetica"/>
              <a:ea typeface="黑体" panose="02010609060101010101" charset="-122"/>
              <a:cs typeface="Helvetica" panose="020B0604020202020204" pitchFamily="34" charset="0"/>
            </a:endParaRPr>
          </a:p>
        </p:txBody>
      </p:sp>
      <p:sp>
        <p:nvSpPr>
          <p:cNvPr id="32" name="文本占位符 6"/>
          <p:cNvSpPr txBox="1"/>
          <p:nvPr>
            <p:custDataLst>
              <p:tags r:id="rId4"/>
            </p:custDataLst>
          </p:nvPr>
        </p:nvSpPr>
        <p:spPr>
          <a:xfrm>
            <a:off x="2536270" y="2513756"/>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Heelvetica"/>
                <a:ea typeface="黑体" panose="02010609060101010101" charset="-122"/>
                <a:cs typeface="Helvetica" panose="020B0604020202020204" pitchFamily="34" charset="0"/>
              </a:rPr>
              <a:t>Item(s)</a:t>
            </a:r>
            <a:endParaRPr lang="en-US" altLang="zh-CN" sz="2000" dirty="0">
              <a:latin typeface="Heelvetica"/>
              <a:ea typeface="黑体" panose="02010609060101010101" charset="-122"/>
              <a:cs typeface="Helvetica" panose="020B0604020202020204" pitchFamily="34" charset="0"/>
            </a:endParaRPr>
          </a:p>
        </p:txBody>
      </p:sp>
      <p:cxnSp>
        <p:nvCxnSpPr>
          <p:cNvPr id="2" name="直接箭头连接符 1"/>
          <p:cNvCxnSpPr/>
          <p:nvPr>
            <p:custDataLst>
              <p:tags r:id="rId5"/>
            </p:custDataLst>
          </p:nvPr>
        </p:nvCxnSpPr>
        <p:spPr>
          <a:xfrm flipH="1">
            <a:off x="2536270" y="2898501"/>
            <a:ext cx="339618" cy="192114"/>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文本占位符 6"/>
          <p:cNvSpPr txBox="1"/>
          <p:nvPr>
            <p:custDataLst>
              <p:tags r:id="rId6"/>
            </p:custDataLst>
          </p:nvPr>
        </p:nvSpPr>
        <p:spPr>
          <a:xfrm>
            <a:off x="6477583" y="2692144"/>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Upcoming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6" name="文本占位符 6"/>
          <p:cNvSpPr txBox="1"/>
          <p:nvPr>
            <p:custDataLst>
              <p:tags r:id="rId7"/>
            </p:custDataLst>
          </p:nvPr>
        </p:nvSpPr>
        <p:spPr>
          <a:xfrm>
            <a:off x="8115955" y="2719838"/>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7" name="文本占位符 6"/>
          <p:cNvSpPr txBox="1"/>
          <p:nvPr>
            <p:custDataLst>
              <p:tags r:id="rId8"/>
            </p:custDataLst>
          </p:nvPr>
        </p:nvSpPr>
        <p:spPr>
          <a:xfrm>
            <a:off x="9674726" y="2736827"/>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Has come</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cxnSp>
        <p:nvCxnSpPr>
          <p:cNvPr id="38" name="直接箭头连接符 37"/>
          <p:cNvCxnSpPr/>
          <p:nvPr>
            <p:custDataLst>
              <p:tags r:id="rId9"/>
            </p:custDataLst>
          </p:nvPr>
        </p:nvCxnSpPr>
        <p:spPr>
          <a:xfrm>
            <a:off x="8897207" y="3861469"/>
            <a:ext cx="246069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custDataLst>
              <p:tags r:id="rId10"/>
            </p:custDataLst>
          </p:nvPr>
        </p:nvCxnSpPr>
        <p:spPr>
          <a:xfrm>
            <a:off x="8897207" y="1429467"/>
            <a:ext cx="1" cy="44463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1593512" y="3182226"/>
            <a:ext cx="9284201" cy="373210"/>
            <a:chOff x="1593512" y="3182226"/>
            <a:chExt cx="9284201" cy="373210"/>
          </a:xfrm>
        </p:grpSpPr>
        <p:sp>
          <p:nvSpPr>
            <p:cNvPr id="12" name="矩形: 圆角 11"/>
            <p:cNvSpPr/>
            <p:nvPr>
              <p:custDataLst>
                <p:tags r:id="rId11"/>
              </p:custDataLst>
            </p:nvPr>
          </p:nvSpPr>
          <p:spPr>
            <a:xfrm>
              <a:off x="1593512"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3" name="矩形: 圆角 12"/>
            <p:cNvSpPr/>
            <p:nvPr>
              <p:custDataLst>
                <p:tags r:id="rId12"/>
              </p:custDataLst>
            </p:nvPr>
          </p:nvSpPr>
          <p:spPr>
            <a:xfrm>
              <a:off x="207744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4" name="矩形: 圆角 13"/>
            <p:cNvSpPr/>
            <p:nvPr>
              <p:custDataLst>
                <p:tags r:id="rId13"/>
              </p:custDataLst>
            </p:nvPr>
          </p:nvSpPr>
          <p:spPr>
            <a:xfrm>
              <a:off x="256137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5" name="矩形: 圆角 14"/>
            <p:cNvSpPr/>
            <p:nvPr>
              <p:custDataLst>
                <p:tags r:id="rId14"/>
              </p:custDataLst>
            </p:nvPr>
          </p:nvSpPr>
          <p:spPr>
            <a:xfrm>
              <a:off x="304281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6" name="矩形: 圆角 15"/>
            <p:cNvSpPr/>
            <p:nvPr>
              <p:custDataLst>
                <p:tags r:id="rId15"/>
              </p:custDataLst>
            </p:nvPr>
          </p:nvSpPr>
          <p:spPr>
            <a:xfrm>
              <a:off x="352549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7" name="矩形: 圆角 16"/>
            <p:cNvSpPr/>
            <p:nvPr>
              <p:custDataLst>
                <p:tags r:id="rId16"/>
              </p:custDataLst>
            </p:nvPr>
          </p:nvSpPr>
          <p:spPr>
            <a:xfrm>
              <a:off x="4051717"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8" name="矩形: 圆角 17"/>
            <p:cNvSpPr/>
            <p:nvPr>
              <p:custDataLst>
                <p:tags r:id="rId17"/>
              </p:custDataLst>
            </p:nvPr>
          </p:nvSpPr>
          <p:spPr>
            <a:xfrm>
              <a:off x="4535646"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9" name="矩形: 圆角 18"/>
            <p:cNvSpPr/>
            <p:nvPr>
              <p:custDataLst>
                <p:tags r:id="rId18"/>
              </p:custDataLst>
            </p:nvPr>
          </p:nvSpPr>
          <p:spPr>
            <a:xfrm>
              <a:off x="5019575"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0" name="矩形: 圆角 19"/>
            <p:cNvSpPr/>
            <p:nvPr>
              <p:custDataLst>
                <p:tags r:id="rId19"/>
              </p:custDataLst>
            </p:nvPr>
          </p:nvSpPr>
          <p:spPr>
            <a:xfrm>
              <a:off x="550350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5" name="矩形: 圆角 20"/>
            <p:cNvSpPr/>
            <p:nvPr>
              <p:custDataLst>
                <p:tags r:id="rId20"/>
              </p:custDataLst>
            </p:nvPr>
          </p:nvSpPr>
          <p:spPr>
            <a:xfrm>
              <a:off x="598494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6" name="矩形: 圆角 21"/>
            <p:cNvSpPr/>
            <p:nvPr>
              <p:custDataLst>
                <p:tags r:id="rId21"/>
              </p:custDataLst>
            </p:nvPr>
          </p:nvSpPr>
          <p:spPr>
            <a:xfrm>
              <a:off x="6467627"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7" name="矩形: 圆角 22"/>
            <p:cNvSpPr/>
            <p:nvPr>
              <p:custDataLst>
                <p:tags r:id="rId22"/>
              </p:custDataLst>
            </p:nvPr>
          </p:nvSpPr>
          <p:spPr>
            <a:xfrm>
              <a:off x="6993852"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8" name="矩形: 圆角 23"/>
            <p:cNvSpPr/>
            <p:nvPr>
              <p:custDataLst>
                <p:tags r:id="rId23"/>
              </p:custDataLst>
            </p:nvPr>
          </p:nvSpPr>
          <p:spPr>
            <a:xfrm>
              <a:off x="7520075"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9" name="矩形: 圆角 24"/>
            <p:cNvSpPr/>
            <p:nvPr>
              <p:custDataLst>
                <p:tags r:id="rId24"/>
              </p:custDataLst>
            </p:nvPr>
          </p:nvSpPr>
          <p:spPr>
            <a:xfrm>
              <a:off x="8004004" y="3182226"/>
              <a:ext cx="373210" cy="37321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6" name="矩形: 圆角 25"/>
            <p:cNvSpPr/>
            <p:nvPr>
              <p:custDataLst>
                <p:tags r:id="rId25"/>
              </p:custDataLst>
            </p:nvPr>
          </p:nvSpPr>
          <p:spPr>
            <a:xfrm>
              <a:off x="8487932"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7" name="矩形: 圆角 26"/>
            <p:cNvSpPr/>
            <p:nvPr>
              <p:custDataLst>
                <p:tags r:id="rId26"/>
              </p:custDataLst>
            </p:nvPr>
          </p:nvSpPr>
          <p:spPr>
            <a:xfrm>
              <a:off x="8969374"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8" name="矩形: 圆角 27"/>
            <p:cNvSpPr/>
            <p:nvPr>
              <p:custDataLst>
                <p:tags r:id="rId27"/>
              </p:custDataLst>
            </p:nvPr>
          </p:nvSpPr>
          <p:spPr>
            <a:xfrm>
              <a:off x="9452057"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9" name="矩形: 圆角 28"/>
            <p:cNvSpPr/>
            <p:nvPr>
              <p:custDataLst>
                <p:tags r:id="rId28"/>
              </p:custDataLst>
            </p:nvPr>
          </p:nvSpPr>
          <p:spPr>
            <a:xfrm>
              <a:off x="997828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43" name="矩形: 圆角 42"/>
            <p:cNvSpPr/>
            <p:nvPr>
              <p:custDataLst>
                <p:tags r:id="rId29"/>
              </p:custDataLst>
            </p:nvPr>
          </p:nvSpPr>
          <p:spPr>
            <a:xfrm>
              <a:off x="10504503"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grpSp>
      <p:sp>
        <p:nvSpPr>
          <p:cNvPr id="47" name="矩形: 圆角 46"/>
          <p:cNvSpPr/>
          <p:nvPr>
            <p:custDataLst>
              <p:tags r:id="rId30"/>
            </p:custDataLst>
          </p:nvPr>
        </p:nvSpPr>
        <p:spPr>
          <a:xfrm>
            <a:off x="8899923" y="4849582"/>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atin typeface="Heelvetica"/>
                <a:cs typeface="Helvetica" panose="020B0604020202020204" pitchFamily="34" charset="0"/>
              </a:rPr>
              <a:t>1</a:t>
            </a:r>
            <a:endParaRPr lang="zh-CN" altLang="en-US" dirty="0">
              <a:latin typeface="Heelvetica"/>
              <a:cs typeface="Helvetica" panose="020B0604020202020204" pitchFamily="34" charset="0"/>
            </a:endParaRPr>
          </a:p>
        </p:txBody>
      </p:sp>
      <p:sp>
        <p:nvSpPr>
          <p:cNvPr id="50" name="矩形: 圆角 49"/>
          <p:cNvSpPr/>
          <p:nvPr>
            <p:custDataLst>
              <p:tags r:id="rId31"/>
            </p:custDataLst>
          </p:nvPr>
        </p:nvSpPr>
        <p:spPr>
          <a:xfrm>
            <a:off x="9917655" y="4849582"/>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latin typeface="Heelvetica"/>
                <a:cs typeface="Helvetica" panose="020B0604020202020204" pitchFamily="34" charset="0"/>
              </a:rPr>
              <a:t>2</a:t>
            </a:r>
            <a:endParaRPr lang="zh-CN" altLang="en-US" dirty="0">
              <a:latin typeface="Heelvetica"/>
              <a:cs typeface="Helvetica" panose="020B0604020202020204" pitchFamily="34" charset="0"/>
            </a:endParaRPr>
          </a:p>
        </p:txBody>
      </p:sp>
      <p:sp>
        <p:nvSpPr>
          <p:cNvPr id="51" name="矩形: 圆角 50"/>
          <p:cNvSpPr/>
          <p:nvPr>
            <p:custDataLst>
              <p:tags r:id="rId32"/>
            </p:custDataLst>
          </p:nvPr>
        </p:nvSpPr>
        <p:spPr>
          <a:xfrm>
            <a:off x="10935387" y="4872029"/>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elvetica"/>
                <a:cs typeface="Helvetica" panose="020B0604020202020204" pitchFamily="34" charset="0"/>
              </a:rPr>
              <a:t>1</a:t>
            </a:r>
            <a:endParaRPr lang="zh-CN" altLang="en-US" dirty="0">
              <a:latin typeface="Heelvetica"/>
              <a:cs typeface="Helvetica" panose="020B0604020202020204" pitchFamily="34" charset="0"/>
            </a:endParaRPr>
          </a:p>
        </p:txBody>
      </p:sp>
      <p:pic>
        <p:nvPicPr>
          <p:cNvPr id="49" name="图形 48" descr="光标"/>
          <p:cNvPicPr>
            <a:picLocks noChangeAspect="1"/>
          </p:cNvPicPr>
          <p:nvPr>
            <p:custDataLst>
              <p:tags r:id="rId33"/>
            </p:custDataLst>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104260" y="5028289"/>
            <a:ext cx="564775" cy="564775"/>
          </a:xfrm>
          <a:prstGeom prst="rect">
            <a:avLst/>
          </a:prstGeom>
        </p:spPr>
      </p:pic>
      <p:sp>
        <p:nvSpPr>
          <p:cNvPr id="45" name="文本占位符 6"/>
          <p:cNvSpPr txBox="1"/>
          <p:nvPr>
            <p:custDataLst>
              <p:tags r:id="rId36"/>
            </p:custDataLst>
          </p:nvPr>
        </p:nvSpPr>
        <p:spPr>
          <a:xfrm>
            <a:off x="7899130" y="926792"/>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Now</a:t>
            </a:r>
            <a:endPar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Tree>
    <p:custDataLst>
      <p:tags r:id="rId37"/>
    </p:custDataLst>
  </p:cSld>
  <p:clrMapOvr>
    <a:masterClrMapping/>
  </p:clrMapOvr>
  <mc:AlternateContent xmlns:mc="http://schemas.openxmlformats.org/markup-compatibility/2006">
    <mc:Choice xmlns:p14="http://schemas.microsoft.com/office/powerpoint/2010/main" Requires="p14">
      <p:transition spd="med" p14:dur="700" advTm="47446">
        <p:fade/>
      </p:transition>
    </mc:Choice>
    <mc:Fallback>
      <p:transition spd="med" advTm="4744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10" name="矩形 9"/>
          <p:cNvSpPr/>
          <p:nvPr>
            <p:custDataLst>
              <p:tags r:id="rId1"/>
            </p:custDataLst>
          </p:nvPr>
        </p:nvSpPr>
        <p:spPr>
          <a:xfrm>
            <a:off x="8897207" y="1962814"/>
            <a:ext cx="2414106" cy="2755157"/>
          </a:xfrm>
          <a:prstGeom prst="rect">
            <a:avLst/>
          </a:prstGeom>
          <a:solidFill>
            <a:srgbClr val="99003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cxnSp>
        <p:nvCxnSpPr>
          <p:cNvPr id="30" name="直接箭头连接符 29"/>
          <p:cNvCxnSpPr/>
          <p:nvPr>
            <p:custDataLst>
              <p:tags r:id="rId2"/>
            </p:custDataLst>
          </p:nvPr>
        </p:nvCxnSpPr>
        <p:spPr>
          <a:xfrm>
            <a:off x="1816181" y="3861469"/>
            <a:ext cx="7081025"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本占位符 6"/>
          <p:cNvSpPr txBox="1"/>
          <p:nvPr>
            <p:custDataLst>
              <p:tags r:id="rId3"/>
            </p:custDataLst>
          </p:nvPr>
        </p:nvSpPr>
        <p:spPr>
          <a:xfrm>
            <a:off x="5297538" y="411632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Data Stream</a:t>
            </a:r>
            <a:endParaRPr lang="en-US" altLang="zh-CN" sz="2400" dirty="0">
              <a:latin typeface="Heelvetica"/>
              <a:ea typeface="黑体" panose="02010609060101010101" charset="-122"/>
              <a:cs typeface="Helvetica" panose="020B0604020202020204" pitchFamily="34" charset="0"/>
            </a:endParaRPr>
          </a:p>
        </p:txBody>
      </p:sp>
      <p:sp>
        <p:nvSpPr>
          <p:cNvPr id="32" name="文本占位符 6"/>
          <p:cNvSpPr txBox="1"/>
          <p:nvPr>
            <p:custDataLst>
              <p:tags r:id="rId4"/>
            </p:custDataLst>
          </p:nvPr>
        </p:nvSpPr>
        <p:spPr>
          <a:xfrm>
            <a:off x="2536270" y="2513756"/>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Heelvetica"/>
                <a:ea typeface="黑体" panose="02010609060101010101" charset="-122"/>
                <a:cs typeface="Helvetica" panose="020B0604020202020204" pitchFamily="34" charset="0"/>
              </a:rPr>
              <a:t>Item(s)</a:t>
            </a:r>
            <a:endParaRPr lang="en-US" altLang="zh-CN" sz="2000" dirty="0">
              <a:latin typeface="Heelvetica"/>
              <a:ea typeface="黑体" panose="02010609060101010101" charset="-122"/>
              <a:cs typeface="Helvetica" panose="020B0604020202020204" pitchFamily="34" charset="0"/>
            </a:endParaRPr>
          </a:p>
        </p:txBody>
      </p:sp>
      <p:cxnSp>
        <p:nvCxnSpPr>
          <p:cNvPr id="34" name="直接箭头连接符 33"/>
          <p:cNvCxnSpPr/>
          <p:nvPr>
            <p:custDataLst>
              <p:tags r:id="rId5"/>
            </p:custDataLst>
          </p:nvPr>
        </p:nvCxnSpPr>
        <p:spPr>
          <a:xfrm flipH="1">
            <a:off x="2536270" y="2898501"/>
            <a:ext cx="339618" cy="192114"/>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文本占位符 6"/>
          <p:cNvSpPr txBox="1"/>
          <p:nvPr>
            <p:custDataLst>
              <p:tags r:id="rId6"/>
            </p:custDataLst>
          </p:nvPr>
        </p:nvSpPr>
        <p:spPr>
          <a:xfrm>
            <a:off x="6477583" y="2692144"/>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Upcoming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6" name="文本占位符 6"/>
          <p:cNvSpPr txBox="1"/>
          <p:nvPr>
            <p:custDataLst>
              <p:tags r:id="rId7"/>
            </p:custDataLst>
          </p:nvPr>
        </p:nvSpPr>
        <p:spPr>
          <a:xfrm>
            <a:off x="8115955" y="2719838"/>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7" name="文本占位符 6"/>
          <p:cNvSpPr txBox="1"/>
          <p:nvPr>
            <p:custDataLst>
              <p:tags r:id="rId8"/>
            </p:custDataLst>
          </p:nvPr>
        </p:nvSpPr>
        <p:spPr>
          <a:xfrm>
            <a:off x="9674726" y="2736827"/>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Has come</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cxnSp>
        <p:nvCxnSpPr>
          <p:cNvPr id="38" name="直接箭头连接符 37"/>
          <p:cNvCxnSpPr/>
          <p:nvPr>
            <p:custDataLst>
              <p:tags r:id="rId9"/>
            </p:custDataLst>
          </p:nvPr>
        </p:nvCxnSpPr>
        <p:spPr>
          <a:xfrm>
            <a:off x="8897207" y="3861469"/>
            <a:ext cx="246069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custDataLst>
              <p:tags r:id="rId10"/>
            </p:custDataLst>
          </p:nvPr>
        </p:nvCxnSpPr>
        <p:spPr>
          <a:xfrm>
            <a:off x="8897207" y="1429467"/>
            <a:ext cx="1" cy="44463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1593512" y="3182226"/>
            <a:ext cx="9284201" cy="373210"/>
            <a:chOff x="1593512" y="3182226"/>
            <a:chExt cx="9284201" cy="373210"/>
          </a:xfrm>
        </p:grpSpPr>
        <p:sp>
          <p:nvSpPr>
            <p:cNvPr id="12" name="矩形: 圆角 11"/>
            <p:cNvSpPr/>
            <p:nvPr>
              <p:custDataLst>
                <p:tags r:id="rId11"/>
              </p:custDataLst>
            </p:nvPr>
          </p:nvSpPr>
          <p:spPr>
            <a:xfrm>
              <a:off x="1593512"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3" name="矩形: 圆角 12"/>
            <p:cNvSpPr/>
            <p:nvPr>
              <p:custDataLst>
                <p:tags r:id="rId12"/>
              </p:custDataLst>
            </p:nvPr>
          </p:nvSpPr>
          <p:spPr>
            <a:xfrm>
              <a:off x="207744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4" name="矩形: 圆角 13"/>
            <p:cNvSpPr/>
            <p:nvPr>
              <p:custDataLst>
                <p:tags r:id="rId13"/>
              </p:custDataLst>
            </p:nvPr>
          </p:nvSpPr>
          <p:spPr>
            <a:xfrm>
              <a:off x="256137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5" name="矩形: 圆角 14"/>
            <p:cNvSpPr/>
            <p:nvPr>
              <p:custDataLst>
                <p:tags r:id="rId14"/>
              </p:custDataLst>
            </p:nvPr>
          </p:nvSpPr>
          <p:spPr>
            <a:xfrm>
              <a:off x="304281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6" name="矩形: 圆角 15"/>
            <p:cNvSpPr/>
            <p:nvPr>
              <p:custDataLst>
                <p:tags r:id="rId15"/>
              </p:custDataLst>
            </p:nvPr>
          </p:nvSpPr>
          <p:spPr>
            <a:xfrm>
              <a:off x="352549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7" name="矩形: 圆角 16"/>
            <p:cNvSpPr/>
            <p:nvPr>
              <p:custDataLst>
                <p:tags r:id="rId16"/>
              </p:custDataLst>
            </p:nvPr>
          </p:nvSpPr>
          <p:spPr>
            <a:xfrm>
              <a:off x="4051717"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8" name="矩形: 圆角 17"/>
            <p:cNvSpPr/>
            <p:nvPr>
              <p:custDataLst>
                <p:tags r:id="rId17"/>
              </p:custDataLst>
            </p:nvPr>
          </p:nvSpPr>
          <p:spPr>
            <a:xfrm>
              <a:off x="4535646"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9" name="矩形: 圆角 18"/>
            <p:cNvSpPr/>
            <p:nvPr>
              <p:custDataLst>
                <p:tags r:id="rId18"/>
              </p:custDataLst>
            </p:nvPr>
          </p:nvSpPr>
          <p:spPr>
            <a:xfrm>
              <a:off x="5019575"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0" name="矩形: 圆角 19"/>
            <p:cNvSpPr/>
            <p:nvPr>
              <p:custDataLst>
                <p:tags r:id="rId19"/>
              </p:custDataLst>
            </p:nvPr>
          </p:nvSpPr>
          <p:spPr>
            <a:xfrm>
              <a:off x="550350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1" name="矩形: 圆角 20"/>
            <p:cNvSpPr/>
            <p:nvPr>
              <p:custDataLst>
                <p:tags r:id="rId20"/>
              </p:custDataLst>
            </p:nvPr>
          </p:nvSpPr>
          <p:spPr>
            <a:xfrm>
              <a:off x="598494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2" name="矩形: 圆角 21"/>
            <p:cNvSpPr/>
            <p:nvPr>
              <p:custDataLst>
                <p:tags r:id="rId21"/>
              </p:custDataLst>
            </p:nvPr>
          </p:nvSpPr>
          <p:spPr>
            <a:xfrm>
              <a:off x="6467627"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3" name="矩形: 圆角 22"/>
            <p:cNvSpPr/>
            <p:nvPr>
              <p:custDataLst>
                <p:tags r:id="rId22"/>
              </p:custDataLst>
            </p:nvPr>
          </p:nvSpPr>
          <p:spPr>
            <a:xfrm>
              <a:off x="6993852"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4" name="矩形: 圆角 23"/>
            <p:cNvSpPr/>
            <p:nvPr>
              <p:custDataLst>
                <p:tags r:id="rId23"/>
              </p:custDataLst>
            </p:nvPr>
          </p:nvSpPr>
          <p:spPr>
            <a:xfrm>
              <a:off x="7520075" y="3182226"/>
              <a:ext cx="373210" cy="373210"/>
            </a:xfrm>
            <a:prstGeom prst="roundRect">
              <a:avLst/>
            </a:prstGeom>
            <a:solidFill>
              <a:srgbClr val="FFC000"/>
            </a:solid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5" name="矩形: 圆角 24"/>
            <p:cNvSpPr/>
            <p:nvPr>
              <p:custDataLst>
                <p:tags r:id="rId24"/>
              </p:custDataLst>
            </p:nvPr>
          </p:nvSpPr>
          <p:spPr>
            <a:xfrm>
              <a:off x="8004004" y="3182226"/>
              <a:ext cx="373210" cy="373210"/>
            </a:xfrm>
            <a:prstGeom prst="roundRect">
              <a:avLst/>
            </a:prstGeom>
            <a:solidFill>
              <a:schemeClr val="bg1">
                <a:lumMod val="65000"/>
              </a:schemeClr>
            </a:solid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6" name="矩形: 圆角 25"/>
            <p:cNvSpPr/>
            <p:nvPr>
              <p:custDataLst>
                <p:tags r:id="rId25"/>
              </p:custDataLst>
            </p:nvPr>
          </p:nvSpPr>
          <p:spPr>
            <a:xfrm>
              <a:off x="8487932" y="3182226"/>
              <a:ext cx="373210" cy="373210"/>
            </a:xfrm>
            <a:prstGeom prst="roundRect">
              <a:avLst/>
            </a:prstGeom>
            <a:solidFill>
              <a:srgbClr val="FFC000"/>
            </a:solid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7" name="矩形: 圆角 26"/>
            <p:cNvSpPr/>
            <p:nvPr>
              <p:custDataLst>
                <p:tags r:id="rId26"/>
              </p:custDataLst>
            </p:nvPr>
          </p:nvSpPr>
          <p:spPr>
            <a:xfrm>
              <a:off x="8969374"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8" name="矩形: 圆角 27"/>
            <p:cNvSpPr/>
            <p:nvPr>
              <p:custDataLst>
                <p:tags r:id="rId27"/>
              </p:custDataLst>
            </p:nvPr>
          </p:nvSpPr>
          <p:spPr>
            <a:xfrm>
              <a:off x="9452057"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9" name="矩形: 圆角 28"/>
            <p:cNvSpPr/>
            <p:nvPr>
              <p:custDataLst>
                <p:tags r:id="rId28"/>
              </p:custDataLst>
            </p:nvPr>
          </p:nvSpPr>
          <p:spPr>
            <a:xfrm>
              <a:off x="997828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43" name="矩形: 圆角 42"/>
            <p:cNvSpPr/>
            <p:nvPr>
              <p:custDataLst>
                <p:tags r:id="rId29"/>
              </p:custDataLst>
            </p:nvPr>
          </p:nvSpPr>
          <p:spPr>
            <a:xfrm>
              <a:off x="10504503"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grpSp>
      <p:sp>
        <p:nvSpPr>
          <p:cNvPr id="47" name="矩形: 圆角 46"/>
          <p:cNvSpPr/>
          <p:nvPr>
            <p:custDataLst>
              <p:tags r:id="rId30"/>
            </p:custDataLst>
          </p:nvPr>
        </p:nvSpPr>
        <p:spPr>
          <a:xfrm>
            <a:off x="8899923" y="4849582"/>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atin typeface="Heelvetica"/>
                <a:cs typeface="Helvetica" panose="020B0604020202020204" pitchFamily="34" charset="0"/>
              </a:rPr>
              <a:t>1</a:t>
            </a:r>
            <a:endParaRPr lang="zh-CN" altLang="en-US" dirty="0">
              <a:latin typeface="Heelvetica"/>
              <a:cs typeface="Helvetica" panose="020B0604020202020204" pitchFamily="34" charset="0"/>
            </a:endParaRPr>
          </a:p>
        </p:txBody>
      </p:sp>
      <p:sp>
        <p:nvSpPr>
          <p:cNvPr id="50" name="矩形: 圆角 49"/>
          <p:cNvSpPr/>
          <p:nvPr>
            <p:custDataLst>
              <p:tags r:id="rId31"/>
            </p:custDataLst>
          </p:nvPr>
        </p:nvSpPr>
        <p:spPr>
          <a:xfrm>
            <a:off x="9917655" y="4849582"/>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latin typeface="Heelvetica"/>
                <a:cs typeface="Helvetica" panose="020B0604020202020204" pitchFamily="34" charset="0"/>
              </a:rPr>
              <a:t>2</a:t>
            </a:r>
            <a:endParaRPr lang="zh-CN" altLang="en-US" dirty="0">
              <a:latin typeface="Heelvetica"/>
              <a:cs typeface="Helvetica" panose="020B0604020202020204" pitchFamily="34" charset="0"/>
            </a:endParaRPr>
          </a:p>
        </p:txBody>
      </p:sp>
      <p:sp>
        <p:nvSpPr>
          <p:cNvPr id="51" name="矩形: 圆角 50"/>
          <p:cNvSpPr/>
          <p:nvPr>
            <p:custDataLst>
              <p:tags r:id="rId32"/>
            </p:custDataLst>
          </p:nvPr>
        </p:nvSpPr>
        <p:spPr>
          <a:xfrm>
            <a:off x="10935387" y="4872029"/>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elvetica"/>
                <a:cs typeface="Helvetica" panose="020B0604020202020204" pitchFamily="34" charset="0"/>
              </a:rPr>
              <a:t>1</a:t>
            </a:r>
            <a:endParaRPr lang="zh-CN" altLang="en-US" dirty="0">
              <a:latin typeface="Heelvetica"/>
              <a:cs typeface="Helvetica" panose="020B0604020202020204" pitchFamily="34" charset="0"/>
            </a:endParaRPr>
          </a:p>
        </p:txBody>
      </p:sp>
      <p:pic>
        <p:nvPicPr>
          <p:cNvPr id="49" name="图形 48" descr="光标"/>
          <p:cNvPicPr>
            <a:picLocks noChangeAspect="1"/>
          </p:cNvPicPr>
          <p:nvPr>
            <p:custDataLst>
              <p:tags r:id="rId33"/>
            </p:custDataLst>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104260" y="5028289"/>
            <a:ext cx="564775" cy="564775"/>
          </a:xfrm>
          <a:prstGeom prst="rect">
            <a:avLst/>
          </a:prstGeom>
        </p:spPr>
      </p:pic>
      <p:sp>
        <p:nvSpPr>
          <p:cNvPr id="45" name="文本占位符 6"/>
          <p:cNvSpPr txBox="1"/>
          <p:nvPr>
            <p:custDataLst>
              <p:tags r:id="rId36"/>
            </p:custDataLst>
          </p:nvPr>
        </p:nvSpPr>
        <p:spPr>
          <a:xfrm>
            <a:off x="7899130" y="926792"/>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Now</a:t>
            </a:r>
            <a:endPar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 name="文本框 2"/>
          <p:cNvSpPr txBox="1"/>
          <p:nvPr>
            <p:custDataLst>
              <p:tags r:id="rId37"/>
            </p:custDataLst>
          </p:nvPr>
        </p:nvSpPr>
        <p:spPr>
          <a:xfrm>
            <a:off x="1256256" y="308511"/>
            <a:ext cx="6569324" cy="460375"/>
          </a:xfrm>
          <a:prstGeom prst="rect">
            <a:avLst/>
          </a:prstGeom>
          <a:noFill/>
        </p:spPr>
        <p:txBody>
          <a:bodyPr wrap="square" rtlCol="0">
            <a:spAutoFit/>
          </a:bodyPr>
          <a:p>
            <a:r>
              <a:rPr lang="en-US" altLang="zh-CN" sz="2400" dirty="0"/>
              <a:t>Background: Frequency Estimation</a:t>
            </a:r>
            <a:endParaRPr lang="en-US" altLang="zh-C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10" name="矩形 9"/>
          <p:cNvSpPr/>
          <p:nvPr>
            <p:custDataLst>
              <p:tags r:id="rId1"/>
            </p:custDataLst>
          </p:nvPr>
        </p:nvSpPr>
        <p:spPr>
          <a:xfrm>
            <a:off x="8897207" y="1962814"/>
            <a:ext cx="2414106" cy="2755157"/>
          </a:xfrm>
          <a:prstGeom prst="rect">
            <a:avLst/>
          </a:prstGeom>
          <a:solidFill>
            <a:srgbClr val="99003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cxnSp>
        <p:nvCxnSpPr>
          <p:cNvPr id="30" name="直接箭头连接符 29"/>
          <p:cNvCxnSpPr/>
          <p:nvPr>
            <p:custDataLst>
              <p:tags r:id="rId2"/>
            </p:custDataLst>
          </p:nvPr>
        </p:nvCxnSpPr>
        <p:spPr>
          <a:xfrm>
            <a:off x="2069599" y="3861469"/>
            <a:ext cx="6827607"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本占位符 6"/>
          <p:cNvSpPr txBox="1"/>
          <p:nvPr>
            <p:custDataLst>
              <p:tags r:id="rId3"/>
            </p:custDataLst>
          </p:nvPr>
        </p:nvSpPr>
        <p:spPr>
          <a:xfrm>
            <a:off x="5297538" y="411632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Data Stream</a:t>
            </a:r>
            <a:endParaRPr lang="en-US" altLang="zh-CN" sz="2400" dirty="0">
              <a:latin typeface="Heelvetica"/>
              <a:ea typeface="黑体" panose="02010609060101010101" charset="-122"/>
              <a:cs typeface="Helvetica" panose="020B0604020202020204" pitchFamily="34" charset="0"/>
            </a:endParaRPr>
          </a:p>
        </p:txBody>
      </p:sp>
      <p:sp>
        <p:nvSpPr>
          <p:cNvPr id="32" name="文本占位符 6"/>
          <p:cNvSpPr txBox="1"/>
          <p:nvPr>
            <p:custDataLst>
              <p:tags r:id="rId4"/>
            </p:custDataLst>
          </p:nvPr>
        </p:nvSpPr>
        <p:spPr>
          <a:xfrm>
            <a:off x="2536270" y="2513756"/>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Heelvetica"/>
                <a:ea typeface="黑体" panose="02010609060101010101" charset="-122"/>
                <a:cs typeface="Helvetica" panose="020B0604020202020204" pitchFamily="34" charset="0"/>
              </a:rPr>
              <a:t>Item(s)</a:t>
            </a:r>
            <a:endParaRPr lang="en-US" altLang="zh-CN" sz="2000" dirty="0">
              <a:latin typeface="Heelvetica"/>
              <a:ea typeface="黑体" panose="02010609060101010101" charset="-122"/>
              <a:cs typeface="Helvetica" panose="020B0604020202020204" pitchFamily="34" charset="0"/>
            </a:endParaRPr>
          </a:p>
        </p:txBody>
      </p:sp>
      <p:cxnSp>
        <p:nvCxnSpPr>
          <p:cNvPr id="34" name="直接箭头连接符 33"/>
          <p:cNvCxnSpPr/>
          <p:nvPr>
            <p:custDataLst>
              <p:tags r:id="rId5"/>
            </p:custDataLst>
          </p:nvPr>
        </p:nvCxnSpPr>
        <p:spPr>
          <a:xfrm flipH="1">
            <a:off x="2536270" y="2898501"/>
            <a:ext cx="339618" cy="192114"/>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文本占位符 6"/>
          <p:cNvSpPr txBox="1"/>
          <p:nvPr>
            <p:custDataLst>
              <p:tags r:id="rId6"/>
            </p:custDataLst>
          </p:nvPr>
        </p:nvSpPr>
        <p:spPr>
          <a:xfrm>
            <a:off x="6477583" y="2692144"/>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Upcoming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6" name="文本占位符 6"/>
          <p:cNvSpPr txBox="1"/>
          <p:nvPr>
            <p:custDataLst>
              <p:tags r:id="rId7"/>
            </p:custDataLst>
          </p:nvPr>
        </p:nvSpPr>
        <p:spPr>
          <a:xfrm>
            <a:off x="8115955" y="2719838"/>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7" name="文本占位符 6"/>
          <p:cNvSpPr txBox="1"/>
          <p:nvPr>
            <p:custDataLst>
              <p:tags r:id="rId8"/>
            </p:custDataLst>
          </p:nvPr>
        </p:nvSpPr>
        <p:spPr>
          <a:xfrm>
            <a:off x="9674726" y="2736827"/>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Has come</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cxnSp>
        <p:nvCxnSpPr>
          <p:cNvPr id="38" name="直接箭头连接符 37"/>
          <p:cNvCxnSpPr/>
          <p:nvPr>
            <p:custDataLst>
              <p:tags r:id="rId9"/>
            </p:custDataLst>
          </p:nvPr>
        </p:nvCxnSpPr>
        <p:spPr>
          <a:xfrm>
            <a:off x="8897207" y="3861469"/>
            <a:ext cx="246069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custDataLst>
              <p:tags r:id="rId10"/>
            </p:custDataLst>
          </p:nvPr>
        </p:nvCxnSpPr>
        <p:spPr>
          <a:xfrm>
            <a:off x="8897207" y="1429467"/>
            <a:ext cx="1" cy="44463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2069599" y="3182226"/>
            <a:ext cx="9284201" cy="373210"/>
            <a:chOff x="1593512" y="3182226"/>
            <a:chExt cx="9284201" cy="373210"/>
          </a:xfrm>
        </p:grpSpPr>
        <p:sp>
          <p:nvSpPr>
            <p:cNvPr id="12" name="矩形: 圆角 11"/>
            <p:cNvSpPr/>
            <p:nvPr>
              <p:custDataLst>
                <p:tags r:id="rId11"/>
              </p:custDataLst>
            </p:nvPr>
          </p:nvSpPr>
          <p:spPr>
            <a:xfrm>
              <a:off x="1593512"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3" name="矩形: 圆角 12"/>
            <p:cNvSpPr/>
            <p:nvPr>
              <p:custDataLst>
                <p:tags r:id="rId12"/>
              </p:custDataLst>
            </p:nvPr>
          </p:nvSpPr>
          <p:spPr>
            <a:xfrm>
              <a:off x="207744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4" name="矩形: 圆角 13"/>
            <p:cNvSpPr/>
            <p:nvPr>
              <p:custDataLst>
                <p:tags r:id="rId13"/>
              </p:custDataLst>
            </p:nvPr>
          </p:nvSpPr>
          <p:spPr>
            <a:xfrm>
              <a:off x="256137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5" name="矩形: 圆角 14"/>
            <p:cNvSpPr/>
            <p:nvPr>
              <p:custDataLst>
                <p:tags r:id="rId14"/>
              </p:custDataLst>
            </p:nvPr>
          </p:nvSpPr>
          <p:spPr>
            <a:xfrm>
              <a:off x="304281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6" name="矩形: 圆角 15"/>
            <p:cNvSpPr/>
            <p:nvPr>
              <p:custDataLst>
                <p:tags r:id="rId15"/>
              </p:custDataLst>
            </p:nvPr>
          </p:nvSpPr>
          <p:spPr>
            <a:xfrm>
              <a:off x="352549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7" name="矩形: 圆角 16"/>
            <p:cNvSpPr/>
            <p:nvPr>
              <p:custDataLst>
                <p:tags r:id="rId16"/>
              </p:custDataLst>
            </p:nvPr>
          </p:nvSpPr>
          <p:spPr>
            <a:xfrm>
              <a:off x="4051717"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8" name="矩形: 圆角 17"/>
            <p:cNvSpPr/>
            <p:nvPr>
              <p:custDataLst>
                <p:tags r:id="rId17"/>
              </p:custDataLst>
            </p:nvPr>
          </p:nvSpPr>
          <p:spPr>
            <a:xfrm>
              <a:off x="4535646"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9" name="矩形: 圆角 18"/>
            <p:cNvSpPr/>
            <p:nvPr>
              <p:custDataLst>
                <p:tags r:id="rId18"/>
              </p:custDataLst>
            </p:nvPr>
          </p:nvSpPr>
          <p:spPr>
            <a:xfrm>
              <a:off x="5019575"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0" name="矩形: 圆角 19"/>
            <p:cNvSpPr/>
            <p:nvPr>
              <p:custDataLst>
                <p:tags r:id="rId19"/>
              </p:custDataLst>
            </p:nvPr>
          </p:nvSpPr>
          <p:spPr>
            <a:xfrm>
              <a:off x="550350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1" name="矩形: 圆角 20"/>
            <p:cNvSpPr/>
            <p:nvPr>
              <p:custDataLst>
                <p:tags r:id="rId20"/>
              </p:custDataLst>
            </p:nvPr>
          </p:nvSpPr>
          <p:spPr>
            <a:xfrm>
              <a:off x="598494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2" name="矩形: 圆角 21"/>
            <p:cNvSpPr/>
            <p:nvPr>
              <p:custDataLst>
                <p:tags r:id="rId21"/>
              </p:custDataLst>
            </p:nvPr>
          </p:nvSpPr>
          <p:spPr>
            <a:xfrm>
              <a:off x="6467627"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3" name="矩形: 圆角 22"/>
            <p:cNvSpPr/>
            <p:nvPr>
              <p:custDataLst>
                <p:tags r:id="rId22"/>
              </p:custDataLst>
            </p:nvPr>
          </p:nvSpPr>
          <p:spPr>
            <a:xfrm>
              <a:off x="6993852"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4" name="矩形: 圆角 23"/>
            <p:cNvSpPr/>
            <p:nvPr>
              <p:custDataLst>
                <p:tags r:id="rId23"/>
              </p:custDataLst>
            </p:nvPr>
          </p:nvSpPr>
          <p:spPr>
            <a:xfrm>
              <a:off x="7520075"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5" name="矩形: 圆角 24"/>
            <p:cNvSpPr/>
            <p:nvPr>
              <p:custDataLst>
                <p:tags r:id="rId24"/>
              </p:custDataLst>
            </p:nvPr>
          </p:nvSpPr>
          <p:spPr>
            <a:xfrm>
              <a:off x="8004004" y="3182226"/>
              <a:ext cx="373210" cy="37321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6" name="矩形: 圆角 25"/>
            <p:cNvSpPr/>
            <p:nvPr>
              <p:custDataLst>
                <p:tags r:id="rId25"/>
              </p:custDataLst>
            </p:nvPr>
          </p:nvSpPr>
          <p:spPr>
            <a:xfrm>
              <a:off x="8487932"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7" name="矩形: 圆角 26"/>
            <p:cNvSpPr/>
            <p:nvPr>
              <p:custDataLst>
                <p:tags r:id="rId26"/>
              </p:custDataLst>
            </p:nvPr>
          </p:nvSpPr>
          <p:spPr>
            <a:xfrm>
              <a:off x="8969374"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8" name="矩形: 圆角 27"/>
            <p:cNvSpPr/>
            <p:nvPr>
              <p:custDataLst>
                <p:tags r:id="rId27"/>
              </p:custDataLst>
            </p:nvPr>
          </p:nvSpPr>
          <p:spPr>
            <a:xfrm>
              <a:off x="9452057"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9" name="矩形: 圆角 28"/>
            <p:cNvSpPr/>
            <p:nvPr>
              <p:custDataLst>
                <p:tags r:id="rId28"/>
              </p:custDataLst>
            </p:nvPr>
          </p:nvSpPr>
          <p:spPr>
            <a:xfrm>
              <a:off x="997828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43" name="矩形: 圆角 42"/>
            <p:cNvSpPr/>
            <p:nvPr>
              <p:custDataLst>
                <p:tags r:id="rId29"/>
              </p:custDataLst>
            </p:nvPr>
          </p:nvSpPr>
          <p:spPr>
            <a:xfrm>
              <a:off x="10504503"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grpSp>
      <p:sp>
        <p:nvSpPr>
          <p:cNvPr id="47" name="矩形: 圆角 46"/>
          <p:cNvSpPr/>
          <p:nvPr>
            <p:custDataLst>
              <p:tags r:id="rId30"/>
            </p:custDataLst>
          </p:nvPr>
        </p:nvSpPr>
        <p:spPr>
          <a:xfrm>
            <a:off x="8899923" y="4849582"/>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latin typeface="Heelvetica"/>
                <a:cs typeface="Helvetica" panose="020B0604020202020204" pitchFamily="34" charset="0"/>
              </a:rPr>
              <a:t>1</a:t>
            </a:r>
            <a:endParaRPr lang="zh-CN" altLang="en-US" dirty="0">
              <a:latin typeface="Heelvetica"/>
              <a:cs typeface="Helvetica" panose="020B0604020202020204" pitchFamily="34" charset="0"/>
            </a:endParaRPr>
          </a:p>
        </p:txBody>
      </p:sp>
      <p:sp>
        <p:nvSpPr>
          <p:cNvPr id="50" name="矩形: 圆角 49"/>
          <p:cNvSpPr/>
          <p:nvPr>
            <p:custDataLst>
              <p:tags r:id="rId31"/>
            </p:custDataLst>
          </p:nvPr>
        </p:nvSpPr>
        <p:spPr>
          <a:xfrm>
            <a:off x="9917655" y="4849582"/>
            <a:ext cx="373210" cy="373210"/>
          </a:xfrm>
          <a:prstGeom prst="roundRect">
            <a:avLst/>
          </a:prstGeom>
          <a:effectLst>
            <a:glow rad="63500">
              <a:schemeClr val="accent4">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solidFill>
                  <a:srgbClr val="C00000"/>
                </a:solidFill>
                <a:latin typeface="Heelvetica"/>
                <a:cs typeface="Helvetica" panose="020B0604020202020204" pitchFamily="34" charset="0"/>
              </a:rPr>
              <a:t>3</a:t>
            </a:r>
            <a:endParaRPr lang="zh-CN" altLang="en-US" dirty="0">
              <a:solidFill>
                <a:srgbClr val="C00000"/>
              </a:solidFill>
              <a:latin typeface="Heelvetica"/>
              <a:cs typeface="Helvetica" panose="020B0604020202020204" pitchFamily="34" charset="0"/>
            </a:endParaRPr>
          </a:p>
        </p:txBody>
      </p:sp>
      <p:sp>
        <p:nvSpPr>
          <p:cNvPr id="51" name="矩形: 圆角 50"/>
          <p:cNvSpPr/>
          <p:nvPr>
            <p:custDataLst>
              <p:tags r:id="rId32"/>
            </p:custDataLst>
          </p:nvPr>
        </p:nvSpPr>
        <p:spPr>
          <a:xfrm>
            <a:off x="10935387" y="4872029"/>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elvetica"/>
                <a:cs typeface="Helvetica" panose="020B0604020202020204" pitchFamily="34" charset="0"/>
              </a:rPr>
              <a:t>1</a:t>
            </a:r>
            <a:endParaRPr lang="zh-CN" altLang="en-US" dirty="0">
              <a:latin typeface="Heelvetica"/>
              <a:cs typeface="Helvetica" panose="020B0604020202020204" pitchFamily="34" charset="0"/>
            </a:endParaRPr>
          </a:p>
        </p:txBody>
      </p:sp>
      <p:pic>
        <p:nvPicPr>
          <p:cNvPr id="45" name="图形 44" descr="光标"/>
          <p:cNvPicPr>
            <a:picLocks noChangeAspect="1"/>
          </p:cNvPicPr>
          <p:nvPr>
            <p:custDataLst>
              <p:tags r:id="rId33"/>
            </p:custDataLst>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104260" y="5028289"/>
            <a:ext cx="564775" cy="564775"/>
          </a:xfrm>
          <a:prstGeom prst="rect">
            <a:avLst/>
          </a:prstGeom>
        </p:spPr>
      </p:pic>
      <p:sp>
        <p:nvSpPr>
          <p:cNvPr id="46" name="文本占位符 6"/>
          <p:cNvSpPr txBox="1"/>
          <p:nvPr>
            <p:custDataLst>
              <p:tags r:id="rId36"/>
            </p:custDataLst>
          </p:nvPr>
        </p:nvSpPr>
        <p:spPr>
          <a:xfrm>
            <a:off x="7899130" y="926792"/>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Now</a:t>
            </a:r>
            <a:endPar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 name="文本框 2"/>
          <p:cNvSpPr txBox="1"/>
          <p:nvPr>
            <p:custDataLst>
              <p:tags r:id="rId37"/>
            </p:custDataLst>
          </p:nvPr>
        </p:nvSpPr>
        <p:spPr>
          <a:xfrm>
            <a:off x="1256256" y="308511"/>
            <a:ext cx="6569324" cy="460375"/>
          </a:xfrm>
          <a:prstGeom prst="rect">
            <a:avLst/>
          </a:prstGeom>
          <a:noFill/>
        </p:spPr>
        <p:txBody>
          <a:bodyPr wrap="square" rtlCol="0">
            <a:spAutoFit/>
          </a:bodyPr>
          <a:p>
            <a:r>
              <a:rPr lang="en-US" altLang="zh-CN" sz="2400" dirty="0"/>
              <a:t>Background: Frequency Estimation</a:t>
            </a:r>
            <a:endParaRPr lang="en-US" altLang="zh-C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3" name="文本框 2"/>
          <p:cNvSpPr txBox="1"/>
          <p:nvPr>
            <p:custDataLst>
              <p:tags r:id="rId1"/>
            </p:custDataLst>
          </p:nvPr>
        </p:nvSpPr>
        <p:spPr>
          <a:xfrm>
            <a:off x="1256256" y="308511"/>
            <a:ext cx="6569324" cy="460375"/>
          </a:xfrm>
          <a:prstGeom prst="rect">
            <a:avLst/>
          </a:prstGeom>
          <a:noFill/>
        </p:spPr>
        <p:txBody>
          <a:bodyPr wrap="square" rtlCol="0">
            <a:spAutoFit/>
          </a:bodyPr>
          <a:p>
            <a:r>
              <a:rPr lang="en-US" altLang="zh-CN" sz="2400" dirty="0"/>
              <a:t>Background: Frequency Estimation</a:t>
            </a:r>
            <a:endParaRPr lang="en-US" altLang="zh-CN" sz="2400" dirty="0"/>
          </a:p>
        </p:txBody>
      </p:sp>
      <p:sp>
        <p:nvSpPr>
          <p:cNvPr id="10" name="矩形 9"/>
          <p:cNvSpPr/>
          <p:nvPr>
            <p:custDataLst>
              <p:tags r:id="rId2"/>
            </p:custDataLst>
          </p:nvPr>
        </p:nvSpPr>
        <p:spPr>
          <a:xfrm>
            <a:off x="8897207" y="1962814"/>
            <a:ext cx="2414106" cy="2755157"/>
          </a:xfrm>
          <a:prstGeom prst="rect">
            <a:avLst/>
          </a:prstGeom>
          <a:solidFill>
            <a:srgbClr val="99003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cxnSp>
        <p:nvCxnSpPr>
          <p:cNvPr id="30" name="直接箭头连接符 29"/>
          <p:cNvCxnSpPr/>
          <p:nvPr>
            <p:custDataLst>
              <p:tags r:id="rId3"/>
            </p:custDataLst>
          </p:nvPr>
        </p:nvCxnSpPr>
        <p:spPr>
          <a:xfrm>
            <a:off x="2536270" y="3861469"/>
            <a:ext cx="6360936"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本占位符 6"/>
          <p:cNvSpPr txBox="1"/>
          <p:nvPr>
            <p:custDataLst>
              <p:tags r:id="rId4"/>
            </p:custDataLst>
          </p:nvPr>
        </p:nvSpPr>
        <p:spPr>
          <a:xfrm>
            <a:off x="5297538" y="411632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Data Stream</a:t>
            </a:r>
            <a:endParaRPr lang="en-US" altLang="zh-CN" sz="2400" dirty="0">
              <a:latin typeface="Heelvetica"/>
              <a:ea typeface="黑体" panose="02010609060101010101" charset="-122"/>
              <a:cs typeface="Helvetica" panose="020B0604020202020204" pitchFamily="34" charset="0"/>
            </a:endParaRPr>
          </a:p>
        </p:txBody>
      </p:sp>
      <p:sp>
        <p:nvSpPr>
          <p:cNvPr id="32" name="文本占位符 6"/>
          <p:cNvSpPr txBox="1"/>
          <p:nvPr>
            <p:custDataLst>
              <p:tags r:id="rId5"/>
            </p:custDataLst>
          </p:nvPr>
        </p:nvSpPr>
        <p:spPr>
          <a:xfrm>
            <a:off x="3020199" y="2513756"/>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Heelvetica"/>
                <a:ea typeface="黑体" panose="02010609060101010101" charset="-122"/>
                <a:cs typeface="Helvetica" panose="020B0604020202020204" pitchFamily="34" charset="0"/>
              </a:rPr>
              <a:t>Item(s)</a:t>
            </a:r>
            <a:endParaRPr lang="en-US" altLang="zh-CN" sz="2000" dirty="0">
              <a:latin typeface="Heelvetica"/>
              <a:ea typeface="黑体" panose="02010609060101010101" charset="-122"/>
              <a:cs typeface="Helvetica" panose="020B0604020202020204" pitchFamily="34" charset="0"/>
            </a:endParaRPr>
          </a:p>
        </p:txBody>
      </p:sp>
      <p:cxnSp>
        <p:nvCxnSpPr>
          <p:cNvPr id="34" name="直接箭头连接符 33"/>
          <p:cNvCxnSpPr/>
          <p:nvPr>
            <p:custDataLst>
              <p:tags r:id="rId6"/>
            </p:custDataLst>
          </p:nvPr>
        </p:nvCxnSpPr>
        <p:spPr>
          <a:xfrm flipH="1">
            <a:off x="3020199" y="2898501"/>
            <a:ext cx="339618" cy="192114"/>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文本占位符 6"/>
          <p:cNvSpPr txBox="1"/>
          <p:nvPr>
            <p:custDataLst>
              <p:tags r:id="rId7"/>
            </p:custDataLst>
          </p:nvPr>
        </p:nvSpPr>
        <p:spPr>
          <a:xfrm>
            <a:off x="6477583" y="2692144"/>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Upcoming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6" name="文本占位符 6"/>
          <p:cNvSpPr txBox="1"/>
          <p:nvPr>
            <p:custDataLst>
              <p:tags r:id="rId8"/>
            </p:custDataLst>
          </p:nvPr>
        </p:nvSpPr>
        <p:spPr>
          <a:xfrm>
            <a:off x="8115955" y="2719838"/>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7" name="文本占位符 6"/>
          <p:cNvSpPr txBox="1"/>
          <p:nvPr>
            <p:custDataLst>
              <p:tags r:id="rId9"/>
            </p:custDataLst>
          </p:nvPr>
        </p:nvSpPr>
        <p:spPr>
          <a:xfrm>
            <a:off x="9674726" y="2736827"/>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Has come</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cxnSp>
        <p:nvCxnSpPr>
          <p:cNvPr id="38" name="直接箭头连接符 37"/>
          <p:cNvCxnSpPr/>
          <p:nvPr>
            <p:custDataLst>
              <p:tags r:id="rId10"/>
            </p:custDataLst>
          </p:nvPr>
        </p:nvCxnSpPr>
        <p:spPr>
          <a:xfrm>
            <a:off x="8897207" y="3861469"/>
            <a:ext cx="246069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custDataLst>
              <p:tags r:id="rId11"/>
            </p:custDataLst>
          </p:nvPr>
        </p:nvCxnSpPr>
        <p:spPr>
          <a:xfrm>
            <a:off x="8897207" y="1429467"/>
            <a:ext cx="1" cy="44463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2536270" y="3182226"/>
            <a:ext cx="9284201" cy="373210"/>
            <a:chOff x="1593512" y="3182226"/>
            <a:chExt cx="9284201" cy="373210"/>
          </a:xfrm>
        </p:grpSpPr>
        <p:sp>
          <p:nvSpPr>
            <p:cNvPr id="12" name="矩形: 圆角 11"/>
            <p:cNvSpPr/>
            <p:nvPr>
              <p:custDataLst>
                <p:tags r:id="rId12"/>
              </p:custDataLst>
            </p:nvPr>
          </p:nvSpPr>
          <p:spPr>
            <a:xfrm>
              <a:off x="1593512"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3" name="矩形: 圆角 12"/>
            <p:cNvSpPr/>
            <p:nvPr>
              <p:custDataLst>
                <p:tags r:id="rId13"/>
              </p:custDataLst>
            </p:nvPr>
          </p:nvSpPr>
          <p:spPr>
            <a:xfrm>
              <a:off x="207744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4" name="矩形: 圆角 13"/>
            <p:cNvSpPr/>
            <p:nvPr>
              <p:custDataLst>
                <p:tags r:id="rId14"/>
              </p:custDataLst>
            </p:nvPr>
          </p:nvSpPr>
          <p:spPr>
            <a:xfrm>
              <a:off x="256137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5" name="矩形: 圆角 14"/>
            <p:cNvSpPr/>
            <p:nvPr>
              <p:custDataLst>
                <p:tags r:id="rId15"/>
              </p:custDataLst>
            </p:nvPr>
          </p:nvSpPr>
          <p:spPr>
            <a:xfrm>
              <a:off x="304281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6" name="矩形: 圆角 15"/>
            <p:cNvSpPr/>
            <p:nvPr>
              <p:custDataLst>
                <p:tags r:id="rId16"/>
              </p:custDataLst>
            </p:nvPr>
          </p:nvSpPr>
          <p:spPr>
            <a:xfrm>
              <a:off x="352549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7" name="矩形: 圆角 16"/>
            <p:cNvSpPr/>
            <p:nvPr>
              <p:custDataLst>
                <p:tags r:id="rId17"/>
              </p:custDataLst>
            </p:nvPr>
          </p:nvSpPr>
          <p:spPr>
            <a:xfrm>
              <a:off x="4051717"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8" name="矩形: 圆角 17"/>
            <p:cNvSpPr/>
            <p:nvPr>
              <p:custDataLst>
                <p:tags r:id="rId18"/>
              </p:custDataLst>
            </p:nvPr>
          </p:nvSpPr>
          <p:spPr>
            <a:xfrm>
              <a:off x="4535646"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9" name="矩形: 圆角 18"/>
            <p:cNvSpPr/>
            <p:nvPr>
              <p:custDataLst>
                <p:tags r:id="rId19"/>
              </p:custDataLst>
            </p:nvPr>
          </p:nvSpPr>
          <p:spPr>
            <a:xfrm>
              <a:off x="5019575"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0" name="矩形: 圆角 19"/>
            <p:cNvSpPr/>
            <p:nvPr>
              <p:custDataLst>
                <p:tags r:id="rId20"/>
              </p:custDataLst>
            </p:nvPr>
          </p:nvSpPr>
          <p:spPr>
            <a:xfrm>
              <a:off x="550350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1" name="矩形: 圆角 20"/>
            <p:cNvSpPr/>
            <p:nvPr>
              <p:custDataLst>
                <p:tags r:id="rId21"/>
              </p:custDataLst>
            </p:nvPr>
          </p:nvSpPr>
          <p:spPr>
            <a:xfrm>
              <a:off x="598494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2" name="矩形: 圆角 21"/>
            <p:cNvSpPr/>
            <p:nvPr>
              <p:custDataLst>
                <p:tags r:id="rId22"/>
              </p:custDataLst>
            </p:nvPr>
          </p:nvSpPr>
          <p:spPr>
            <a:xfrm>
              <a:off x="6467627"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3" name="矩形: 圆角 22"/>
            <p:cNvSpPr/>
            <p:nvPr>
              <p:custDataLst>
                <p:tags r:id="rId23"/>
              </p:custDataLst>
            </p:nvPr>
          </p:nvSpPr>
          <p:spPr>
            <a:xfrm>
              <a:off x="6993852"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4" name="矩形: 圆角 23"/>
            <p:cNvSpPr/>
            <p:nvPr>
              <p:custDataLst>
                <p:tags r:id="rId24"/>
              </p:custDataLst>
            </p:nvPr>
          </p:nvSpPr>
          <p:spPr>
            <a:xfrm>
              <a:off x="7520075"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5" name="矩形: 圆角 24"/>
            <p:cNvSpPr/>
            <p:nvPr>
              <p:custDataLst>
                <p:tags r:id="rId25"/>
              </p:custDataLst>
            </p:nvPr>
          </p:nvSpPr>
          <p:spPr>
            <a:xfrm>
              <a:off x="8004004" y="3182226"/>
              <a:ext cx="373210" cy="37321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6" name="矩形: 圆角 25"/>
            <p:cNvSpPr/>
            <p:nvPr>
              <p:custDataLst>
                <p:tags r:id="rId26"/>
              </p:custDataLst>
            </p:nvPr>
          </p:nvSpPr>
          <p:spPr>
            <a:xfrm>
              <a:off x="8487932"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7" name="矩形: 圆角 26"/>
            <p:cNvSpPr/>
            <p:nvPr>
              <p:custDataLst>
                <p:tags r:id="rId27"/>
              </p:custDataLst>
            </p:nvPr>
          </p:nvSpPr>
          <p:spPr>
            <a:xfrm>
              <a:off x="8969374"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8" name="矩形: 圆角 27"/>
            <p:cNvSpPr/>
            <p:nvPr>
              <p:custDataLst>
                <p:tags r:id="rId28"/>
              </p:custDataLst>
            </p:nvPr>
          </p:nvSpPr>
          <p:spPr>
            <a:xfrm>
              <a:off x="9452057"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9" name="矩形: 圆角 28"/>
            <p:cNvSpPr/>
            <p:nvPr>
              <p:custDataLst>
                <p:tags r:id="rId29"/>
              </p:custDataLst>
            </p:nvPr>
          </p:nvSpPr>
          <p:spPr>
            <a:xfrm>
              <a:off x="997828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43" name="矩形: 圆角 42"/>
            <p:cNvSpPr/>
            <p:nvPr>
              <p:custDataLst>
                <p:tags r:id="rId30"/>
              </p:custDataLst>
            </p:nvPr>
          </p:nvSpPr>
          <p:spPr>
            <a:xfrm>
              <a:off x="10504503"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grpSp>
      <p:sp>
        <p:nvSpPr>
          <p:cNvPr id="47" name="矩形: 圆角 46"/>
          <p:cNvSpPr/>
          <p:nvPr>
            <p:custDataLst>
              <p:tags r:id="rId31"/>
            </p:custDataLst>
          </p:nvPr>
        </p:nvSpPr>
        <p:spPr>
          <a:xfrm>
            <a:off x="8899923" y="4849582"/>
            <a:ext cx="373210" cy="373210"/>
          </a:xfrm>
          <a:prstGeom prst="roundRect">
            <a:avLst/>
          </a:prstGeom>
          <a:effectLst>
            <a:glow rad="63500">
              <a:schemeClr val="accent4">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rgbClr val="C00000"/>
                </a:solidFill>
                <a:latin typeface="Heelvetica"/>
                <a:cs typeface="Helvetica" panose="020B0604020202020204" pitchFamily="34" charset="0"/>
              </a:rPr>
              <a:t>2</a:t>
            </a:r>
            <a:endParaRPr lang="zh-CN" altLang="en-US" dirty="0">
              <a:solidFill>
                <a:srgbClr val="C00000"/>
              </a:solidFill>
              <a:latin typeface="Heelvetica"/>
              <a:cs typeface="Helvetica" panose="020B0604020202020204" pitchFamily="34" charset="0"/>
            </a:endParaRPr>
          </a:p>
        </p:txBody>
      </p:sp>
      <p:sp>
        <p:nvSpPr>
          <p:cNvPr id="50" name="矩形: 圆角 49"/>
          <p:cNvSpPr/>
          <p:nvPr>
            <p:custDataLst>
              <p:tags r:id="rId32"/>
            </p:custDataLst>
          </p:nvPr>
        </p:nvSpPr>
        <p:spPr>
          <a:xfrm>
            <a:off x="9917655" y="4849582"/>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latin typeface="Heelvetica"/>
                <a:cs typeface="Helvetica" panose="020B0604020202020204" pitchFamily="34" charset="0"/>
              </a:rPr>
              <a:t>3</a:t>
            </a:r>
            <a:endParaRPr lang="zh-CN" altLang="en-US" dirty="0">
              <a:latin typeface="Heelvetica"/>
              <a:cs typeface="Helvetica" panose="020B0604020202020204" pitchFamily="34" charset="0"/>
            </a:endParaRPr>
          </a:p>
        </p:txBody>
      </p:sp>
      <p:sp>
        <p:nvSpPr>
          <p:cNvPr id="51" name="矩形: 圆角 50"/>
          <p:cNvSpPr/>
          <p:nvPr>
            <p:custDataLst>
              <p:tags r:id="rId33"/>
            </p:custDataLst>
          </p:nvPr>
        </p:nvSpPr>
        <p:spPr>
          <a:xfrm>
            <a:off x="10935387" y="4872029"/>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elvetica"/>
                <a:cs typeface="Helvetica" panose="020B0604020202020204" pitchFamily="34" charset="0"/>
              </a:rPr>
              <a:t>1</a:t>
            </a:r>
            <a:endParaRPr lang="zh-CN" altLang="en-US" dirty="0">
              <a:latin typeface="Heelvetica"/>
              <a:cs typeface="Helvetica" panose="020B0604020202020204" pitchFamily="34" charset="0"/>
            </a:endParaRPr>
          </a:p>
        </p:txBody>
      </p:sp>
      <p:pic>
        <p:nvPicPr>
          <p:cNvPr id="45" name="图形 44" descr="光标"/>
          <p:cNvPicPr>
            <a:picLocks noChangeAspect="1"/>
          </p:cNvPicPr>
          <p:nvPr>
            <p:custDataLst>
              <p:tags r:id="rId34"/>
            </p:custDataLst>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076285" y="5028289"/>
            <a:ext cx="564775" cy="564775"/>
          </a:xfrm>
          <a:prstGeom prst="rect">
            <a:avLst/>
          </a:prstGeom>
        </p:spPr>
      </p:pic>
      <p:sp>
        <p:nvSpPr>
          <p:cNvPr id="46" name="文本占位符 6"/>
          <p:cNvSpPr txBox="1"/>
          <p:nvPr>
            <p:custDataLst>
              <p:tags r:id="rId37"/>
            </p:custDataLst>
          </p:nvPr>
        </p:nvSpPr>
        <p:spPr>
          <a:xfrm>
            <a:off x="7899130" y="926792"/>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Now</a:t>
            </a:r>
            <a:endPar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0"/>
          </p:nvPr>
        </p:nvSpPr>
        <p:spPr/>
        <p:txBody>
          <a:bodyPr/>
          <a:p>
            <a:fld id="{023126B9-07AC-4BAF-B3D7-FAC1D3999DA4}" type="slidenum">
              <a:rPr lang="zh-CN" altLang="en-US" smtClean="0"/>
            </a:fld>
            <a:endParaRPr lang="zh-CN" altLang="en-US" dirty="0"/>
          </a:p>
        </p:txBody>
      </p:sp>
      <p:sp>
        <p:nvSpPr>
          <p:cNvPr id="3" name="文本框 2"/>
          <p:cNvSpPr txBox="1"/>
          <p:nvPr>
            <p:custDataLst>
              <p:tags r:id="rId1"/>
            </p:custDataLst>
          </p:nvPr>
        </p:nvSpPr>
        <p:spPr>
          <a:xfrm>
            <a:off x="1256256" y="308511"/>
            <a:ext cx="6569324" cy="460375"/>
          </a:xfrm>
          <a:prstGeom prst="rect">
            <a:avLst/>
          </a:prstGeom>
          <a:noFill/>
        </p:spPr>
        <p:txBody>
          <a:bodyPr wrap="square" rtlCol="0">
            <a:spAutoFit/>
          </a:bodyPr>
          <a:p>
            <a:r>
              <a:rPr lang="en-US" altLang="zh-CN" sz="2400" dirty="0"/>
              <a:t>Background: Frequency Estimation</a:t>
            </a:r>
            <a:endParaRPr lang="en-US" altLang="zh-CN" sz="2400" dirty="0"/>
          </a:p>
        </p:txBody>
      </p:sp>
      <p:sp>
        <p:nvSpPr>
          <p:cNvPr id="10" name="矩形 9"/>
          <p:cNvSpPr/>
          <p:nvPr>
            <p:custDataLst>
              <p:tags r:id="rId2"/>
            </p:custDataLst>
          </p:nvPr>
        </p:nvSpPr>
        <p:spPr>
          <a:xfrm>
            <a:off x="8897207" y="1962814"/>
            <a:ext cx="2414106" cy="2755157"/>
          </a:xfrm>
          <a:prstGeom prst="rect">
            <a:avLst/>
          </a:prstGeom>
          <a:solidFill>
            <a:srgbClr val="99003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cxnSp>
        <p:nvCxnSpPr>
          <p:cNvPr id="30" name="直接箭头连接符 29"/>
          <p:cNvCxnSpPr/>
          <p:nvPr>
            <p:custDataLst>
              <p:tags r:id="rId3"/>
            </p:custDataLst>
          </p:nvPr>
        </p:nvCxnSpPr>
        <p:spPr>
          <a:xfrm>
            <a:off x="2536270" y="3861469"/>
            <a:ext cx="6360936" cy="0"/>
          </a:xfrm>
          <a:prstGeom prst="straightConnector1">
            <a:avLst/>
          </a:prstGeom>
          <a:ln w="1905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文本占位符 6"/>
          <p:cNvSpPr txBox="1"/>
          <p:nvPr>
            <p:custDataLst>
              <p:tags r:id="rId4"/>
            </p:custDataLst>
          </p:nvPr>
        </p:nvSpPr>
        <p:spPr>
          <a:xfrm>
            <a:off x="5297538" y="4116323"/>
            <a:ext cx="2363508" cy="687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elvetica"/>
                <a:ea typeface="黑体" panose="02010609060101010101" charset="-122"/>
                <a:cs typeface="Helvetica" panose="020B0604020202020204" pitchFamily="34" charset="0"/>
              </a:rPr>
              <a:t>Data Stream</a:t>
            </a:r>
            <a:endParaRPr lang="en-US" altLang="zh-CN" sz="2400" dirty="0">
              <a:latin typeface="Heelvetica"/>
              <a:ea typeface="黑体" panose="02010609060101010101" charset="-122"/>
              <a:cs typeface="Helvetica" panose="020B0604020202020204" pitchFamily="34" charset="0"/>
            </a:endParaRPr>
          </a:p>
        </p:txBody>
      </p:sp>
      <p:sp>
        <p:nvSpPr>
          <p:cNvPr id="32" name="文本占位符 6"/>
          <p:cNvSpPr txBox="1"/>
          <p:nvPr>
            <p:custDataLst>
              <p:tags r:id="rId5"/>
            </p:custDataLst>
          </p:nvPr>
        </p:nvSpPr>
        <p:spPr>
          <a:xfrm>
            <a:off x="3020199" y="2513756"/>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atin typeface="Heelvetica"/>
                <a:ea typeface="黑体" panose="02010609060101010101" charset="-122"/>
                <a:cs typeface="Helvetica" panose="020B0604020202020204" pitchFamily="34" charset="0"/>
              </a:rPr>
              <a:t>Item(s)</a:t>
            </a:r>
            <a:endParaRPr lang="en-US" altLang="zh-CN" sz="2000" dirty="0">
              <a:latin typeface="Heelvetica"/>
              <a:ea typeface="黑体" panose="02010609060101010101" charset="-122"/>
              <a:cs typeface="Helvetica" panose="020B0604020202020204" pitchFamily="34" charset="0"/>
            </a:endParaRPr>
          </a:p>
        </p:txBody>
      </p:sp>
      <p:sp>
        <p:nvSpPr>
          <p:cNvPr id="35" name="文本占位符 6"/>
          <p:cNvSpPr txBox="1"/>
          <p:nvPr>
            <p:custDataLst>
              <p:tags r:id="rId6"/>
            </p:custDataLst>
          </p:nvPr>
        </p:nvSpPr>
        <p:spPr>
          <a:xfrm>
            <a:off x="6477583" y="2692144"/>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Upcoming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6" name="文本占位符 6"/>
          <p:cNvSpPr txBox="1"/>
          <p:nvPr>
            <p:custDataLst>
              <p:tags r:id="rId7"/>
            </p:custDataLst>
          </p:nvPr>
        </p:nvSpPr>
        <p:spPr>
          <a:xfrm>
            <a:off x="8115955" y="2719838"/>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Coming</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37" name="文本占位符 6"/>
          <p:cNvSpPr txBox="1"/>
          <p:nvPr>
            <p:custDataLst>
              <p:tags r:id="rId8"/>
            </p:custDataLst>
          </p:nvPr>
        </p:nvSpPr>
        <p:spPr>
          <a:xfrm>
            <a:off x="9674726" y="2736827"/>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Has come</a:t>
            </a:r>
            <a:endParaRPr lang="en-US" altLang="zh-CN" sz="2000" dirty="0">
              <a:ln w="0"/>
              <a:solidFill>
                <a:srgbClr val="3333CC"/>
              </a:solidFill>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cxnSp>
        <p:nvCxnSpPr>
          <p:cNvPr id="38" name="直接箭头连接符 37"/>
          <p:cNvCxnSpPr/>
          <p:nvPr>
            <p:custDataLst>
              <p:tags r:id="rId9"/>
            </p:custDataLst>
          </p:nvPr>
        </p:nvCxnSpPr>
        <p:spPr>
          <a:xfrm>
            <a:off x="8897207" y="3861469"/>
            <a:ext cx="2460693"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custDataLst>
              <p:tags r:id="rId10"/>
            </p:custDataLst>
          </p:nvPr>
        </p:nvCxnSpPr>
        <p:spPr>
          <a:xfrm>
            <a:off x="8897207" y="1429467"/>
            <a:ext cx="1" cy="444635"/>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2536270" y="3182226"/>
            <a:ext cx="9284201" cy="373210"/>
            <a:chOff x="1593512" y="3182226"/>
            <a:chExt cx="9284201" cy="373210"/>
          </a:xfrm>
        </p:grpSpPr>
        <p:sp>
          <p:nvSpPr>
            <p:cNvPr id="12" name="矩形: 圆角 11"/>
            <p:cNvSpPr/>
            <p:nvPr>
              <p:custDataLst>
                <p:tags r:id="rId11"/>
              </p:custDataLst>
            </p:nvPr>
          </p:nvSpPr>
          <p:spPr>
            <a:xfrm>
              <a:off x="1593512"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3" name="矩形: 圆角 12"/>
            <p:cNvSpPr/>
            <p:nvPr>
              <p:custDataLst>
                <p:tags r:id="rId12"/>
              </p:custDataLst>
            </p:nvPr>
          </p:nvSpPr>
          <p:spPr>
            <a:xfrm>
              <a:off x="207744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4" name="矩形: 圆角 13"/>
            <p:cNvSpPr/>
            <p:nvPr>
              <p:custDataLst>
                <p:tags r:id="rId13"/>
              </p:custDataLst>
            </p:nvPr>
          </p:nvSpPr>
          <p:spPr>
            <a:xfrm>
              <a:off x="256137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5" name="矩形: 圆角 14"/>
            <p:cNvSpPr/>
            <p:nvPr>
              <p:custDataLst>
                <p:tags r:id="rId14"/>
              </p:custDataLst>
            </p:nvPr>
          </p:nvSpPr>
          <p:spPr>
            <a:xfrm>
              <a:off x="3042811"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6" name="矩形: 圆角 15"/>
            <p:cNvSpPr/>
            <p:nvPr>
              <p:custDataLst>
                <p:tags r:id="rId15"/>
              </p:custDataLst>
            </p:nvPr>
          </p:nvSpPr>
          <p:spPr>
            <a:xfrm>
              <a:off x="352549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7" name="矩形: 圆角 16"/>
            <p:cNvSpPr/>
            <p:nvPr>
              <p:custDataLst>
                <p:tags r:id="rId16"/>
              </p:custDataLst>
            </p:nvPr>
          </p:nvSpPr>
          <p:spPr>
            <a:xfrm>
              <a:off x="4051717"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8" name="矩形: 圆角 17"/>
            <p:cNvSpPr/>
            <p:nvPr>
              <p:custDataLst>
                <p:tags r:id="rId17"/>
              </p:custDataLst>
            </p:nvPr>
          </p:nvSpPr>
          <p:spPr>
            <a:xfrm>
              <a:off x="4535646"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19" name="矩形: 圆角 18"/>
            <p:cNvSpPr/>
            <p:nvPr>
              <p:custDataLst>
                <p:tags r:id="rId18"/>
              </p:custDataLst>
            </p:nvPr>
          </p:nvSpPr>
          <p:spPr>
            <a:xfrm>
              <a:off x="5019575"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0" name="矩形: 圆角 19"/>
            <p:cNvSpPr/>
            <p:nvPr>
              <p:custDataLst>
                <p:tags r:id="rId19"/>
              </p:custDataLst>
            </p:nvPr>
          </p:nvSpPr>
          <p:spPr>
            <a:xfrm>
              <a:off x="550350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1" name="矩形: 圆角 20"/>
            <p:cNvSpPr/>
            <p:nvPr>
              <p:custDataLst>
                <p:tags r:id="rId20"/>
              </p:custDataLst>
            </p:nvPr>
          </p:nvSpPr>
          <p:spPr>
            <a:xfrm>
              <a:off x="5984944"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2" name="矩形: 圆角 21"/>
            <p:cNvSpPr/>
            <p:nvPr>
              <p:custDataLst>
                <p:tags r:id="rId21"/>
              </p:custDataLst>
            </p:nvPr>
          </p:nvSpPr>
          <p:spPr>
            <a:xfrm>
              <a:off x="6467627"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3" name="矩形: 圆角 22"/>
            <p:cNvSpPr/>
            <p:nvPr>
              <p:custDataLst>
                <p:tags r:id="rId22"/>
              </p:custDataLst>
            </p:nvPr>
          </p:nvSpPr>
          <p:spPr>
            <a:xfrm>
              <a:off x="6993852"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4" name="矩形: 圆角 23"/>
            <p:cNvSpPr/>
            <p:nvPr>
              <p:custDataLst>
                <p:tags r:id="rId23"/>
              </p:custDataLst>
            </p:nvPr>
          </p:nvSpPr>
          <p:spPr>
            <a:xfrm>
              <a:off x="7520075"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5" name="矩形: 圆角 24"/>
            <p:cNvSpPr/>
            <p:nvPr>
              <p:custDataLst>
                <p:tags r:id="rId24"/>
              </p:custDataLst>
            </p:nvPr>
          </p:nvSpPr>
          <p:spPr>
            <a:xfrm>
              <a:off x="8004004" y="3182226"/>
              <a:ext cx="373210" cy="37321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6" name="矩形: 圆角 25"/>
            <p:cNvSpPr/>
            <p:nvPr>
              <p:custDataLst>
                <p:tags r:id="rId25"/>
              </p:custDataLst>
            </p:nvPr>
          </p:nvSpPr>
          <p:spPr>
            <a:xfrm>
              <a:off x="8487932" y="3182226"/>
              <a:ext cx="373210" cy="37321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7" name="矩形: 圆角 26"/>
            <p:cNvSpPr/>
            <p:nvPr>
              <p:custDataLst>
                <p:tags r:id="rId26"/>
              </p:custDataLst>
            </p:nvPr>
          </p:nvSpPr>
          <p:spPr>
            <a:xfrm>
              <a:off x="8969374" y="3182226"/>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8" name="矩形: 圆角 27"/>
            <p:cNvSpPr/>
            <p:nvPr>
              <p:custDataLst>
                <p:tags r:id="rId27"/>
              </p:custDataLst>
            </p:nvPr>
          </p:nvSpPr>
          <p:spPr>
            <a:xfrm>
              <a:off x="9452057"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29" name="矩形: 圆角 28"/>
            <p:cNvSpPr/>
            <p:nvPr>
              <p:custDataLst>
                <p:tags r:id="rId28"/>
              </p:custDataLst>
            </p:nvPr>
          </p:nvSpPr>
          <p:spPr>
            <a:xfrm>
              <a:off x="9978280" y="3182226"/>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sp>
          <p:nvSpPr>
            <p:cNvPr id="43" name="矩形: 圆角 42"/>
            <p:cNvSpPr/>
            <p:nvPr>
              <p:custDataLst>
                <p:tags r:id="rId29"/>
              </p:custDataLst>
            </p:nvPr>
          </p:nvSpPr>
          <p:spPr>
            <a:xfrm>
              <a:off x="10504503" y="3182226"/>
              <a:ext cx="373210" cy="3732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latin typeface="Heelvetica"/>
                <a:cs typeface="Helvetica" panose="020B0604020202020204" pitchFamily="34" charset="0"/>
              </a:endParaRPr>
            </a:p>
          </p:txBody>
        </p:sp>
      </p:grpSp>
      <p:sp>
        <p:nvSpPr>
          <p:cNvPr id="47" name="矩形: 圆角 46"/>
          <p:cNvSpPr/>
          <p:nvPr>
            <p:custDataLst>
              <p:tags r:id="rId30"/>
            </p:custDataLst>
          </p:nvPr>
        </p:nvSpPr>
        <p:spPr>
          <a:xfrm>
            <a:off x="8899923" y="4849582"/>
            <a:ext cx="373210" cy="373210"/>
          </a:xfrm>
          <a:prstGeom prst="roundRect">
            <a:avLst/>
          </a:prstGeom>
          <a:effectLst>
            <a:glow rad="63500">
              <a:schemeClr val="accent4">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solidFill>
                  <a:srgbClr val="C00000"/>
                </a:solidFill>
                <a:latin typeface="Heelvetica"/>
                <a:cs typeface="Helvetica" panose="020B0604020202020204" pitchFamily="34" charset="0"/>
              </a:rPr>
              <a:t>2</a:t>
            </a:r>
            <a:endParaRPr lang="zh-CN" altLang="en-US" dirty="0">
              <a:solidFill>
                <a:srgbClr val="C00000"/>
              </a:solidFill>
              <a:latin typeface="Heelvetica"/>
              <a:cs typeface="Helvetica" panose="020B0604020202020204" pitchFamily="34" charset="0"/>
            </a:endParaRPr>
          </a:p>
        </p:txBody>
      </p:sp>
      <p:sp>
        <p:nvSpPr>
          <p:cNvPr id="50" name="矩形: 圆角 49"/>
          <p:cNvSpPr/>
          <p:nvPr>
            <p:custDataLst>
              <p:tags r:id="rId31"/>
            </p:custDataLst>
          </p:nvPr>
        </p:nvSpPr>
        <p:spPr>
          <a:xfrm>
            <a:off x="9917655" y="4849582"/>
            <a:ext cx="373210" cy="3732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latin typeface="Heelvetica"/>
                <a:cs typeface="Helvetica" panose="020B0604020202020204" pitchFamily="34" charset="0"/>
              </a:rPr>
              <a:t>3</a:t>
            </a:r>
            <a:endParaRPr lang="zh-CN" altLang="en-US" dirty="0">
              <a:latin typeface="Heelvetica"/>
              <a:cs typeface="Helvetica" panose="020B0604020202020204" pitchFamily="34" charset="0"/>
            </a:endParaRPr>
          </a:p>
        </p:txBody>
      </p:sp>
      <p:sp>
        <p:nvSpPr>
          <p:cNvPr id="51" name="矩形: 圆角 50"/>
          <p:cNvSpPr/>
          <p:nvPr>
            <p:custDataLst>
              <p:tags r:id="rId32"/>
            </p:custDataLst>
          </p:nvPr>
        </p:nvSpPr>
        <p:spPr>
          <a:xfrm>
            <a:off x="10935387" y="4872029"/>
            <a:ext cx="373210" cy="3732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elvetica"/>
                <a:cs typeface="Helvetica" panose="020B0604020202020204" pitchFamily="34" charset="0"/>
              </a:rPr>
              <a:t>1</a:t>
            </a:r>
            <a:endParaRPr lang="zh-CN" altLang="en-US" dirty="0">
              <a:latin typeface="Heelvetica"/>
              <a:cs typeface="Helvetica" panose="020B0604020202020204" pitchFamily="34" charset="0"/>
            </a:endParaRPr>
          </a:p>
        </p:txBody>
      </p:sp>
      <p:pic>
        <p:nvPicPr>
          <p:cNvPr id="45" name="图形 44" descr="光标"/>
          <p:cNvPicPr>
            <a:picLocks noChangeAspect="1"/>
          </p:cNvPicPr>
          <p:nvPr>
            <p:custDataLst>
              <p:tags r:id="rId33"/>
            </p:custDataLst>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076285" y="5028289"/>
            <a:ext cx="564775" cy="564775"/>
          </a:xfrm>
          <a:prstGeom prst="rect">
            <a:avLst/>
          </a:prstGeom>
        </p:spPr>
      </p:pic>
      <p:sp>
        <p:nvSpPr>
          <p:cNvPr id="46" name="文本占位符 6"/>
          <p:cNvSpPr txBox="1"/>
          <p:nvPr>
            <p:custDataLst>
              <p:tags r:id="rId36"/>
            </p:custDataLst>
          </p:nvPr>
        </p:nvSpPr>
        <p:spPr>
          <a:xfrm>
            <a:off x="7899130" y="926792"/>
            <a:ext cx="1525105" cy="443316"/>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rPr>
              <a:t>Now</a:t>
            </a:r>
            <a:endParaRPr lang="en-US" altLang="zh-CN" sz="2000" dirty="0">
              <a:ln w="0"/>
              <a:effectLst>
                <a:outerShdw blurRad="38100" dist="25400" dir="5400000" algn="ctr" rotWithShape="0">
                  <a:srgbClr val="6E747A">
                    <a:alpha val="43000"/>
                  </a:srgbClr>
                </a:outerShdw>
              </a:effectLst>
              <a:latin typeface="Heelvetica"/>
              <a:ea typeface="黑体" panose="02010609060101010101" charset="-122"/>
              <a:cs typeface="Helvetica" panose="020B0604020202020204" pitchFamily="34" charset="0"/>
            </a:endParaRPr>
          </a:p>
        </p:txBody>
      </p:sp>
      <p:sp>
        <p:nvSpPr>
          <p:cNvPr id="44" name="文本框 43"/>
          <p:cNvSpPr txBox="1"/>
          <p:nvPr>
            <p:custDataLst>
              <p:tags r:id="rId37"/>
            </p:custDataLst>
          </p:nvPr>
        </p:nvSpPr>
        <p:spPr>
          <a:xfrm>
            <a:off x="-13283" y="1812623"/>
            <a:ext cx="2883494" cy="1198880"/>
          </a:xfrm>
          <a:prstGeom prst="rect">
            <a:avLst/>
          </a:prstGeom>
          <a:noFill/>
        </p:spPr>
        <p:txBody>
          <a:bodyPr wrap="square" rtlCol="0">
            <a:spAutoFit/>
          </a:bodyPr>
          <a:p>
            <a:pPr algn="ctr"/>
            <a:r>
              <a:rPr kumimoji="1" lang="en-US" altLang="zh-CN" sz="2400" dirty="0">
                <a:solidFill>
                  <a:schemeClr val="accent1"/>
                </a:solidFill>
                <a:latin typeface="Arial" panose="020B0604020202020204" pitchFamily="34" charset="0"/>
                <a:ea typeface="Arial" panose="020B0604020202020204" pitchFamily="34" charset="0"/>
                <a:cs typeface="Arial" panose="020B0604020202020204" pitchFamily="34" charset="0"/>
              </a:rPr>
              <a:t>High Speed </a:t>
            </a:r>
            <a:endParaRPr kumimoji="1" lang="en-US" altLang="zh-CN" sz="2400" dirty="0">
              <a:solidFill>
                <a:schemeClr val="accent1"/>
              </a:solidFill>
              <a:latin typeface="Arial" panose="020B0604020202020204" pitchFamily="34" charset="0"/>
              <a:ea typeface="Arial" panose="020B0604020202020204" pitchFamily="34" charset="0"/>
              <a:cs typeface="Arial" panose="020B0604020202020204" pitchFamily="34" charset="0"/>
            </a:endParaRPr>
          </a:p>
          <a:p>
            <a:pPr algn="ctr"/>
            <a:r>
              <a:rPr kumimoji="1" lang="en-US" altLang="zh-CN" sz="2400" dirty="0">
                <a:solidFill>
                  <a:schemeClr val="accent1"/>
                </a:solidFill>
                <a:latin typeface="Arial" panose="020B0604020202020204" pitchFamily="34" charset="0"/>
                <a:ea typeface="Arial" panose="020B0604020202020204" pitchFamily="34" charset="0"/>
                <a:cs typeface="Arial" panose="020B0604020202020204" pitchFamily="34" charset="0"/>
              </a:rPr>
              <a:t>Large Volume </a:t>
            </a:r>
            <a:endParaRPr kumimoji="1" lang="en-US" altLang="zh-CN" sz="2400" dirty="0">
              <a:solidFill>
                <a:schemeClr val="accent1"/>
              </a:solidFill>
              <a:latin typeface="Arial" panose="020B0604020202020204" pitchFamily="34" charset="0"/>
              <a:ea typeface="Arial" panose="020B0604020202020204" pitchFamily="34" charset="0"/>
              <a:cs typeface="Arial" panose="020B0604020202020204" pitchFamily="34" charset="0"/>
            </a:endParaRPr>
          </a:p>
          <a:p>
            <a:pPr algn="ctr"/>
            <a:r>
              <a:rPr kumimoji="1" lang="en-US" altLang="zh-CN" sz="2400" dirty="0">
                <a:solidFill>
                  <a:schemeClr val="accent1"/>
                </a:solidFill>
                <a:latin typeface="Arial" panose="020B0604020202020204" pitchFamily="34" charset="0"/>
                <a:ea typeface="Arial" panose="020B0604020202020204" pitchFamily="34" charset="0"/>
                <a:cs typeface="Arial" panose="020B0604020202020204" pitchFamily="34" charset="0"/>
              </a:rPr>
              <a:t>Limited Space</a:t>
            </a:r>
            <a:endParaRPr kumimoji="1" lang="zh-CN" altLang="en-US" sz="2400" dirty="0">
              <a:solidFill>
                <a:schemeClr val="accent1"/>
              </a:solidFill>
              <a:latin typeface="Arial" panose="020B0604020202020204" pitchFamily="34" charset="0"/>
              <a:ea typeface="Arial" panose="020B0604020202020204" pitchFamily="34" charset="0"/>
              <a:cs typeface="Arial" panose="020B0604020202020204" pitchFamily="34" charset="0"/>
            </a:endParaRPr>
          </a:p>
        </p:txBody>
      </p:sp>
      <p:sp>
        <p:nvSpPr>
          <p:cNvPr id="33" name="箭头: 下 32"/>
          <p:cNvSpPr/>
          <p:nvPr>
            <p:custDataLst>
              <p:tags r:id="rId38"/>
            </p:custDataLst>
          </p:nvPr>
        </p:nvSpPr>
        <p:spPr>
          <a:xfrm>
            <a:off x="1092842" y="3112678"/>
            <a:ext cx="622300" cy="749809"/>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Heelvetica"/>
            </a:endParaRPr>
          </a:p>
        </p:txBody>
      </p:sp>
      <p:sp>
        <p:nvSpPr>
          <p:cNvPr id="48" name="文本框 47"/>
          <p:cNvSpPr txBox="1"/>
          <p:nvPr>
            <p:custDataLst>
              <p:tags r:id="rId39"/>
            </p:custDataLst>
          </p:nvPr>
        </p:nvSpPr>
        <p:spPr>
          <a:xfrm>
            <a:off x="111915" y="3862487"/>
            <a:ext cx="2584154" cy="460375"/>
          </a:xfrm>
          <a:prstGeom prst="rect">
            <a:avLst/>
          </a:prstGeom>
          <a:noFill/>
        </p:spPr>
        <p:txBody>
          <a:bodyPr wrap="square" rtlCol="0">
            <a:spAutoFit/>
          </a:bodyPr>
          <a:p>
            <a:pPr algn="ctr"/>
            <a:r>
              <a:rPr kumimoji="1" lang="en-US" altLang="zh-CN" sz="2400" b="1" dirty="0">
                <a:solidFill>
                  <a:schemeClr val="accent1"/>
                </a:solidFill>
                <a:latin typeface="Arial" panose="020B0604020202020204" pitchFamily="34" charset="0"/>
                <a:ea typeface="Arial" panose="020B0604020202020204" pitchFamily="34" charset="0"/>
                <a:cs typeface="Arial" panose="020B0604020202020204" pitchFamily="34" charset="0"/>
              </a:rPr>
              <a:t>Approximate</a:t>
            </a:r>
            <a:endParaRPr kumimoji="1" lang="zh-CN" altLang="en-US" sz="2800" b="1" i="1" dirty="0">
              <a:solidFill>
                <a:schemeClr val="accent1"/>
              </a:solidFill>
              <a:latin typeface="Heelvetica"/>
              <a:ea typeface="Arial" panose="020B0604020202020204" pitchFamily="34" charset="0"/>
              <a:cs typeface="Arial" panose="020B0604020202020204" pitchFamily="34" charset="0"/>
            </a:endParaRPr>
          </a:p>
        </p:txBody>
      </p:sp>
      <p:sp>
        <p:nvSpPr>
          <p:cNvPr id="49" name="箭头: 下 48"/>
          <p:cNvSpPr/>
          <p:nvPr>
            <p:custDataLst>
              <p:tags r:id="rId40"/>
            </p:custDataLst>
          </p:nvPr>
        </p:nvSpPr>
        <p:spPr>
          <a:xfrm>
            <a:off x="1092842" y="4423878"/>
            <a:ext cx="622300" cy="749809"/>
          </a:xfrm>
          <a:prstGeom prst="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Heelvetica"/>
            </a:endParaRPr>
          </a:p>
        </p:txBody>
      </p:sp>
      <p:sp>
        <p:nvSpPr>
          <p:cNvPr id="52" name="文本框 51"/>
          <p:cNvSpPr txBox="1"/>
          <p:nvPr>
            <p:custDataLst>
              <p:tags r:id="rId41"/>
            </p:custDataLst>
          </p:nvPr>
        </p:nvSpPr>
        <p:spPr>
          <a:xfrm>
            <a:off x="111915" y="5189678"/>
            <a:ext cx="2584154" cy="460375"/>
          </a:xfrm>
          <a:prstGeom prst="rect">
            <a:avLst/>
          </a:prstGeom>
          <a:noFill/>
        </p:spPr>
        <p:txBody>
          <a:bodyPr wrap="square" rtlCol="0">
            <a:spAutoFit/>
          </a:bodyPr>
          <a:p>
            <a:pPr algn="ctr"/>
            <a:r>
              <a:rPr kumimoji="1" lang="en-US" altLang="zh-CN" sz="2400" b="1" i="1" dirty="0">
                <a:solidFill>
                  <a:srgbClr val="C00000"/>
                </a:solidFill>
                <a:latin typeface="Arial" panose="020B0604020202020204" pitchFamily="34" charset="0"/>
                <a:ea typeface="Arial" panose="020B0604020202020204" pitchFamily="34" charset="0"/>
                <a:cs typeface="Arial" panose="020B0604020202020204" pitchFamily="34" charset="0"/>
              </a:rPr>
              <a:t>Sketch</a:t>
            </a:r>
            <a:endParaRPr kumimoji="1" lang="zh-CN" altLang="en-US" sz="2800" b="1" i="1" dirty="0">
              <a:solidFill>
                <a:srgbClr val="C00000"/>
              </a:solidFill>
              <a:latin typeface="Arial" panose="020B0604020202020204" pitchFamily="34" charset="0"/>
              <a:ea typeface="Arial" panose="020B0604020202020204" pitchFamily="34" charset="0"/>
              <a:cs typeface="Arial" panose="020B0604020202020204" pitchFamily="34" charset="0"/>
            </a:endParaRPr>
          </a:p>
        </p:txBody>
      </p:sp>
      <p:cxnSp>
        <p:nvCxnSpPr>
          <p:cNvPr id="4" name="直接箭头连接符 3"/>
          <p:cNvCxnSpPr/>
          <p:nvPr>
            <p:custDataLst>
              <p:tags r:id="rId42"/>
            </p:custDataLst>
          </p:nvPr>
        </p:nvCxnSpPr>
        <p:spPr>
          <a:xfrm flipH="1">
            <a:off x="3020199" y="2898501"/>
            <a:ext cx="339618" cy="192114"/>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218" name="立方体 217"/>
          <p:cNvSpPr/>
          <p:nvPr/>
        </p:nvSpPr>
        <p:spPr>
          <a:xfrm>
            <a:off x="7921573"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p:cNvSpPr/>
          <p:nvPr/>
        </p:nvSpPr>
        <p:spPr>
          <a:xfrm>
            <a:off x="7244917"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p:cNvSpPr/>
          <p:nvPr/>
        </p:nvSpPr>
        <p:spPr>
          <a:xfrm>
            <a:off x="6568261"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mc:AlternateContent xmlns:mc="http://schemas.openxmlformats.org/markup-compatibility/2006">
        <mc:Choice xmlns:a14="http://schemas.microsoft.com/office/drawing/2010/main" Requires="a14">
          <p:sp>
            <p:nvSpPr>
              <p:cNvPr id="315" name="文本框 314"/>
              <p:cNvSpPr txBox="1"/>
              <p:nvPr/>
            </p:nvSpPr>
            <p:spPr>
              <a:xfrm>
                <a:off x="3921304" y="4554359"/>
                <a:ext cx="3392886" cy="400110"/>
              </a:xfrm>
              <a:prstGeom prst="rect">
                <a:avLst/>
              </a:prstGeom>
              <a:noFill/>
            </p:spPr>
            <p:txBody>
              <a:bodyPr wrap="square" rtlCol="0">
                <a:spAutoFit/>
              </a:bodyPr>
              <a:lstStyle/>
              <a:p>
                <a:r>
                  <a:rPr lang="en-US" altLang="zh-CN" sz="2000" dirty="0"/>
                  <a:t>CM sketch with </a:t>
                </a:r>
                <a14:m>
                  <m:oMath xmlns:m="http://schemas.openxmlformats.org/officeDocument/2006/math">
                    <m:r>
                      <a:rPr lang="en-US" altLang="zh-CN" sz="2000" i="1">
                        <a:latin typeface="Cambria Math" panose="02040503050406030204" pitchFamily="18" charset="0"/>
                      </a:rPr>
                      <m:t>𝑤</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16</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oMath>
                </a14:m>
                <a:endParaRPr lang="zh-CN" altLang="en-US" sz="2000" dirty="0"/>
              </a:p>
            </p:txBody>
          </p:sp>
        </mc:Choice>
        <mc:Fallback>
          <p:sp>
            <p:nvSpPr>
              <p:cNvPr id="315" name="文本框 314"/>
              <p:cNvSpPr txBox="1">
                <a:spLocks noRot="1" noChangeAspect="1" noMove="1" noResize="1" noEditPoints="1" noAdjustHandles="1" noChangeArrowheads="1" noChangeShapeType="1" noTextEdit="1"/>
              </p:cNvSpPr>
              <p:nvPr/>
            </p:nvSpPr>
            <p:spPr>
              <a:xfrm>
                <a:off x="3921304" y="4554359"/>
                <a:ext cx="3392886" cy="400110"/>
              </a:xfrm>
              <a:prstGeom prst="rect">
                <a:avLst/>
              </a:prstGeom>
              <a:blipFill rotWithShape="1">
                <a:blip r:embed="rId1"/>
                <a:stretch>
                  <a:fillRect l="-5" t="-35" r="8" b="50"/>
                </a:stretch>
              </a:blipFill>
            </p:spPr>
            <p:txBody>
              <a:bodyPr/>
              <a:lstStyle/>
              <a:p>
                <a:r>
                  <a:rPr lang="zh-CN" altLang="en-US">
                    <a:noFill/>
                  </a:rPr>
                  <a:t> </a:t>
                </a:r>
              </a:p>
            </p:txBody>
          </p:sp>
        </mc:Fallback>
      </mc:AlternateContent>
      <p:sp>
        <p:nvSpPr>
          <p:cNvPr id="23" name="立方体 22"/>
          <p:cNvSpPr/>
          <p:nvPr/>
        </p:nvSpPr>
        <p:spPr>
          <a:xfrm>
            <a:off x="5897597"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4" name="立方体 23"/>
          <p:cNvSpPr/>
          <p:nvPr/>
        </p:nvSpPr>
        <p:spPr>
          <a:xfrm>
            <a:off x="5220941"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立方体 24"/>
          <p:cNvSpPr/>
          <p:nvPr/>
        </p:nvSpPr>
        <p:spPr>
          <a:xfrm>
            <a:off x="4544285"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 name="立方体 33"/>
          <p:cNvSpPr/>
          <p:nvPr/>
        </p:nvSpPr>
        <p:spPr>
          <a:xfrm>
            <a:off x="3867629"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 name="立方体 34"/>
          <p:cNvSpPr/>
          <p:nvPr/>
        </p:nvSpPr>
        <p:spPr>
          <a:xfrm>
            <a:off x="3196965"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graphicFrame>
        <p:nvGraphicFramePr>
          <p:cNvPr id="4" name="表格 4"/>
          <p:cNvGraphicFramePr>
            <a:graphicFrameLocks noGrp="1"/>
          </p:cNvGraphicFramePr>
          <p:nvPr/>
        </p:nvGraphicFramePr>
        <p:xfrm>
          <a:off x="2713683" y="3882505"/>
          <a:ext cx="5808128" cy="370840"/>
        </p:xfrm>
        <a:graphic>
          <a:graphicData uri="http://schemas.openxmlformats.org/drawingml/2006/table">
            <a:tbl>
              <a:tblPr>
                <a:tableStyleId>{5C22544A-7EE6-4342-B048-85BDC9FD1C3A}</a:tableStyleId>
              </a:tblPr>
              <a:tblGrid>
                <a:gridCol w="363008"/>
                <a:gridCol w="363008"/>
                <a:gridCol w="363008"/>
                <a:gridCol w="363008"/>
                <a:gridCol w="363008"/>
                <a:gridCol w="363008"/>
                <a:gridCol w="363008"/>
                <a:gridCol w="363008"/>
                <a:gridCol w="363008"/>
                <a:gridCol w="363008"/>
                <a:gridCol w="363008"/>
                <a:gridCol w="363008"/>
                <a:gridCol w="363008"/>
                <a:gridCol w="363008"/>
                <a:gridCol w="363008"/>
                <a:gridCol w="363008"/>
              </a:tblGrid>
              <a:tr h="370840">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1</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1</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3</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1</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mc:AlternateContent xmlns:mc="http://schemas.openxmlformats.org/markup-compatibility/2006">
        <mc:Choice xmlns:a14="http://schemas.microsoft.com/office/drawing/2010/main" Requires="a14">
          <p:sp>
            <p:nvSpPr>
              <p:cNvPr id="66" name="文本框 65"/>
              <p:cNvSpPr txBox="1"/>
              <p:nvPr/>
            </p:nvSpPr>
            <p:spPr>
              <a:xfrm>
                <a:off x="835298" y="1215517"/>
                <a:ext cx="9893662" cy="4862870"/>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Data Structure:</a:t>
                </a:r>
                <a:r>
                  <a:rPr lang="zh-CN" altLang="en-US" sz="2000" dirty="0">
                    <a:solidFill>
                      <a:srgbClr val="C00000"/>
                    </a:solidFill>
                    <a:latin typeface="Arial" panose="020B0604020202020204" pitchFamily="34" charset="0"/>
                    <a:cs typeface="Arial" panose="020B0604020202020204" pitchFamily="34" charset="0"/>
                  </a:rPr>
                  <a:t> </a:t>
                </a:r>
                <a:endParaRPr lang="en-US" altLang="zh-CN" sz="2000" dirty="0">
                  <a:solidFill>
                    <a:srgbClr val="C00000"/>
                  </a:solidFill>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 counter array </a:t>
                </a:r>
                <a14:m>
                  <m:oMath xmlns:m="http://schemas.openxmlformats.org/officeDocument/2006/math">
                    <m:r>
                      <a:rPr lang="en-US" altLang="zh-CN" sz="2000" b="0" i="1" smtClean="0">
                        <a:latin typeface="Cambria Math" panose="02040503050406030204" pitchFamily="18" charset="0"/>
                      </a:rPr>
                      <m:t>𝐴</m:t>
                    </m:r>
                  </m:oMath>
                </a14:m>
                <a:r>
                  <a:rPr lang="en-US" altLang="zh-CN" sz="2000" dirty="0">
                    <a:latin typeface="Arial" panose="020B0604020202020204" pitchFamily="34" charset="0"/>
                    <a:cs typeface="Arial" panose="020B0604020202020204" pitchFamily="34" charset="0"/>
                  </a:rPr>
                  <a:t> with width </a:t>
                </a:r>
                <a14:m>
                  <m:oMath xmlns:m="http://schemas.openxmlformats.org/officeDocument/2006/math">
                    <m:r>
                      <a:rPr lang="en-US" altLang="zh-CN" sz="2000" b="0" i="1" smtClean="0">
                        <a:latin typeface="Cambria Math" panose="02040503050406030204" pitchFamily="18" charset="0"/>
                      </a:rPr>
                      <m:t>𝑤</m:t>
                    </m:r>
                  </m:oMath>
                </a14:m>
                <a:r>
                  <a:rPr lang="en-US" altLang="zh-CN" sz="2000" dirty="0">
                    <a:latin typeface="Arial" panose="020B0604020202020204" pitchFamily="34" charset="0"/>
                    <a:cs typeface="Arial" panose="020B0604020202020204" pitchFamily="34" charset="0"/>
                  </a:rPr>
                  <a:t>.</a:t>
                </a:r>
                <a:endParaRPr lang="en-US" altLang="zh-CN" sz="2000" dirty="0">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𝑑</m:t>
                    </m:r>
                  </m:oMath>
                </a14:m>
                <a:r>
                  <a:rPr lang="en-US" altLang="zh-CN" sz="2000" dirty="0">
                    <a:latin typeface="Arial" panose="020B0604020202020204" pitchFamily="34" charset="0"/>
                    <a:cs typeface="Arial" panose="020B0604020202020204" pitchFamily="34" charset="0"/>
                  </a:rPr>
                  <a:t> hash functions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𝑑</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oMath>
                </a14:m>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each of which maps an item </a:t>
                </a:r>
                <a14:m>
                  <m:oMath xmlns:m="http://schemas.openxmlformats.org/officeDocument/2006/math">
                    <m:r>
                      <a:rPr lang="en-US" altLang="zh-CN" sz="2000" b="0" i="1" smtClean="0">
                        <a:latin typeface="Cambria Math" panose="02040503050406030204" pitchFamily="18" charset="0"/>
                      </a:rPr>
                      <m:t>𝑒</m:t>
                    </m:r>
                  </m:oMath>
                </a14:m>
                <a:r>
                  <a:rPr lang="en-US" altLang="zh-CN" sz="2000" dirty="0">
                    <a:latin typeface="Arial" panose="020B0604020202020204" pitchFamily="34" charset="0"/>
                    <a:cs typeface="Arial" panose="020B0604020202020204" pitchFamily="34" charset="0"/>
                  </a:rPr>
                  <a:t> to a counter.</a:t>
                </a: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Insert: </a:t>
                </a:r>
                <a14:m>
                  <m:oMath xmlns:m="http://schemas.openxmlformats.org/officeDocument/2006/math">
                    <m:r>
                      <a:rPr lang="en-US" altLang="zh-CN" sz="2000" b="0" i="1" smtClean="0">
                        <a:latin typeface="Cambria Math" panose="02040503050406030204" pitchFamily="18" charset="0"/>
                      </a:rPr>
                      <m:t>𝐴</m:t>
                    </m:r>
                    <m:d>
                      <m:dPr>
                        <m:begChr m:val="["/>
                        <m:endChr m:val="]"/>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𝑖</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𝑒</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  ∀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oMath>
                </a14:m>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Query: </a:t>
                </a:r>
                <a14:m>
                  <m:oMath xmlns:m="http://schemas.openxmlformats.org/officeDocument/2006/math">
                    <m:func>
                      <m:funcPr>
                        <m:ctrlPr>
                          <a:rPr lang="en-US" altLang="zh-CN" sz="200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min</m:t>
                        </m:r>
                      </m:fName>
                      <m:e>
                        <m:d>
                          <m:dPr>
                            <m:begChr m:val="["/>
                            <m:endChr m:val="]"/>
                            <m:ctrlPr>
                              <a:rPr lang="en-US" altLang="zh-CN" sz="2000" i="1" smtClean="0">
                                <a:latin typeface="Cambria Math" panose="02040503050406030204" pitchFamily="18" charset="0"/>
                                <a:cs typeface="Arial" panose="020B0604020202020204" pitchFamily="34" charset="0"/>
                              </a:rPr>
                            </m:ctrlPr>
                          </m:dPr>
                          <m:e>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ℎ</m:t>
                                </m:r>
                              </m:e>
                              <m:sub>
                                <m:r>
                                  <a:rPr lang="en-US" altLang="zh-CN" sz="2000" b="0" i="1" smtClean="0">
                                    <a:latin typeface="Cambria Math" panose="02040503050406030204" pitchFamily="18" charset="0"/>
                                    <a:cs typeface="Arial" panose="020B0604020202020204" pitchFamily="34" charset="0"/>
                                  </a:rPr>
                                  <m:t>1</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r>
                              <a:rPr lang="en-US" altLang="zh-CN" sz="2000" b="0" i="1" smtClean="0">
                                <a:latin typeface="Cambria Math" panose="02040503050406030204" pitchFamily="18" charset="0"/>
                                <a:cs typeface="Arial" panose="020B0604020202020204" pitchFamily="34" charset="0"/>
                              </a:rPr>
                              <m:t>,⋯,</m:t>
                            </m:r>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ℎ</m:t>
                                </m:r>
                              </m:e>
                              <m:sub>
                                <m:r>
                                  <a:rPr lang="en-US" altLang="zh-CN" sz="2000" b="0" i="1" smtClean="0">
                                    <a:latin typeface="Cambria Math" panose="02040503050406030204" pitchFamily="18" charset="0"/>
                                    <a:cs typeface="Arial" panose="020B0604020202020204" pitchFamily="34" charset="0"/>
                                  </a:rPr>
                                  <m:t>𝑑</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e>
                        </m:d>
                      </m:e>
                    </m:func>
                  </m:oMath>
                </a14:m>
                <a:endParaRPr lang="en-US" altLang="zh-CN" sz="2000" dirty="0">
                  <a:latin typeface="Arial" panose="020B0604020202020204" pitchFamily="34" charset="0"/>
                  <a:cs typeface="Arial" panose="020B0604020202020204" pitchFamily="34" charset="0"/>
                </a:endParaRPr>
              </a:p>
            </p:txBody>
          </p:sp>
        </mc:Choice>
        <mc:Fallback>
          <p:sp>
            <p:nvSpPr>
              <p:cNvPr id="66" name="文本框 65"/>
              <p:cNvSpPr txBox="1">
                <a:spLocks noRot="1" noChangeAspect="1" noMove="1" noResize="1" noEditPoints="1" noAdjustHandles="1" noChangeArrowheads="1" noChangeShapeType="1" noTextEdit="1"/>
              </p:cNvSpPr>
              <p:nvPr/>
            </p:nvSpPr>
            <p:spPr>
              <a:xfrm>
                <a:off x="835298" y="1215517"/>
                <a:ext cx="9893662" cy="4862870"/>
              </a:xfrm>
              <a:prstGeom prst="rect">
                <a:avLst/>
              </a:prstGeom>
              <a:blipFill rotWithShape="1">
                <a:blip r:embed="rId2"/>
                <a:stretch>
                  <a:fillRect l="-3" t="-3" b="3"/>
                </a:stretch>
              </a:blipFill>
            </p:spPr>
            <p:txBody>
              <a:bodyPr/>
              <a:lstStyle/>
              <a:p>
                <a:r>
                  <a:rPr lang="zh-CN" altLang="en-US">
                    <a:noFill/>
                  </a:rPr>
                  <a:t> </a:t>
                </a:r>
              </a:p>
            </p:txBody>
          </p:sp>
        </mc:Fallback>
      </mc:AlternateContent>
      <p:sp>
        <p:nvSpPr>
          <p:cNvPr id="3" name="文本框 2"/>
          <p:cNvSpPr txBox="1"/>
          <p:nvPr>
            <p:custDataLst>
              <p:tags r:id="rId3"/>
            </p:custDataLst>
          </p:nvPr>
        </p:nvSpPr>
        <p:spPr>
          <a:xfrm>
            <a:off x="1256256" y="308511"/>
            <a:ext cx="6569324" cy="460375"/>
          </a:xfrm>
          <a:prstGeom prst="rect">
            <a:avLst/>
          </a:prstGeom>
          <a:noFill/>
        </p:spPr>
        <p:txBody>
          <a:bodyPr wrap="square" rtlCol="0">
            <a:spAutoFit/>
          </a:bodyPr>
          <a:p>
            <a:r>
              <a:rPr lang="en-US" altLang="zh-CN" sz="2400" dirty="0"/>
              <a:t>Background: Count-Min Sketch</a:t>
            </a:r>
            <a:endParaRPr lang="en-US" altLang="zh-CN" sz="2400"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Tm="47446">
        <p:fade/>
      </p:transition>
    </mc:Choice>
    <mc:Fallback>
      <p:transition spd="med" advTm="47446">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218" name="立方体 217"/>
          <p:cNvSpPr/>
          <p:nvPr/>
        </p:nvSpPr>
        <p:spPr>
          <a:xfrm>
            <a:off x="7921573"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2" name="立方体 221"/>
          <p:cNvSpPr/>
          <p:nvPr/>
        </p:nvSpPr>
        <p:spPr>
          <a:xfrm>
            <a:off x="7244917"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6" name="立方体 225"/>
          <p:cNvSpPr/>
          <p:nvPr/>
        </p:nvSpPr>
        <p:spPr>
          <a:xfrm>
            <a:off x="6568261"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mc:AlternateContent xmlns:mc="http://schemas.openxmlformats.org/markup-compatibility/2006">
        <mc:Choice xmlns:a14="http://schemas.microsoft.com/office/drawing/2010/main" Requires="a14">
          <p:sp>
            <p:nvSpPr>
              <p:cNvPr id="315" name="文本框 314"/>
              <p:cNvSpPr txBox="1"/>
              <p:nvPr/>
            </p:nvSpPr>
            <p:spPr>
              <a:xfrm>
                <a:off x="3921304" y="4554359"/>
                <a:ext cx="3392886" cy="400110"/>
              </a:xfrm>
              <a:prstGeom prst="rect">
                <a:avLst/>
              </a:prstGeom>
              <a:noFill/>
            </p:spPr>
            <p:txBody>
              <a:bodyPr wrap="square" rtlCol="0">
                <a:spAutoFit/>
              </a:bodyPr>
              <a:lstStyle/>
              <a:p>
                <a:r>
                  <a:rPr lang="en-US" altLang="zh-CN" sz="2000" dirty="0"/>
                  <a:t>CM sketch with </a:t>
                </a:r>
                <a14:m>
                  <m:oMath xmlns:m="http://schemas.openxmlformats.org/officeDocument/2006/math">
                    <m:r>
                      <a:rPr lang="en-US" altLang="zh-CN" sz="2000" i="1">
                        <a:latin typeface="Cambria Math" panose="02040503050406030204" pitchFamily="18" charset="0"/>
                      </a:rPr>
                      <m:t>𝑤</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16</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oMath>
                </a14:m>
                <a:endParaRPr lang="zh-CN" altLang="en-US" sz="2000" dirty="0"/>
              </a:p>
            </p:txBody>
          </p:sp>
        </mc:Choice>
        <mc:Fallback>
          <p:sp>
            <p:nvSpPr>
              <p:cNvPr id="315" name="文本框 314"/>
              <p:cNvSpPr txBox="1">
                <a:spLocks noRot="1" noChangeAspect="1" noMove="1" noResize="1" noEditPoints="1" noAdjustHandles="1" noChangeArrowheads="1" noChangeShapeType="1" noTextEdit="1"/>
              </p:cNvSpPr>
              <p:nvPr/>
            </p:nvSpPr>
            <p:spPr>
              <a:xfrm>
                <a:off x="3921304" y="4554359"/>
                <a:ext cx="3392886" cy="400110"/>
              </a:xfrm>
              <a:prstGeom prst="rect">
                <a:avLst/>
              </a:prstGeom>
              <a:blipFill rotWithShape="1">
                <a:blip r:embed="rId1"/>
                <a:stretch>
                  <a:fillRect l="-5" t="-35" r="8" b="50"/>
                </a:stretch>
              </a:blipFill>
            </p:spPr>
            <p:txBody>
              <a:bodyPr/>
              <a:lstStyle/>
              <a:p>
                <a:r>
                  <a:rPr lang="zh-CN" altLang="en-US">
                    <a:noFill/>
                  </a:rPr>
                  <a:t> </a:t>
                </a:r>
              </a:p>
            </p:txBody>
          </p:sp>
        </mc:Fallback>
      </mc:AlternateContent>
      <p:sp>
        <p:nvSpPr>
          <p:cNvPr id="23" name="立方体 22"/>
          <p:cNvSpPr/>
          <p:nvPr/>
        </p:nvSpPr>
        <p:spPr>
          <a:xfrm>
            <a:off x="5897597"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4" name="立方体 23"/>
          <p:cNvSpPr/>
          <p:nvPr/>
        </p:nvSpPr>
        <p:spPr>
          <a:xfrm>
            <a:off x="5220941" y="3174639"/>
            <a:ext cx="396806" cy="406853"/>
          </a:xfrm>
          <a:prstGeom prst="cube">
            <a:avLst/>
          </a:prstGeom>
          <a:solidFill>
            <a:schemeClr val="accent6">
              <a:lumMod val="60000"/>
              <a:lumOff val="40000"/>
            </a:schemeClr>
          </a:solidFill>
          <a:ln w="12700">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立方体 24"/>
          <p:cNvSpPr/>
          <p:nvPr/>
        </p:nvSpPr>
        <p:spPr>
          <a:xfrm>
            <a:off x="4544285" y="3174639"/>
            <a:ext cx="396806" cy="389084"/>
          </a:xfrm>
          <a:prstGeom prst="cube">
            <a:avLst/>
          </a:prstGeom>
          <a:solidFill>
            <a:schemeClr val="accent4">
              <a:lumMod val="60000"/>
              <a:lumOff val="40000"/>
            </a:schemeClr>
          </a:solid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 name="立方体 33"/>
          <p:cNvSpPr/>
          <p:nvPr/>
        </p:nvSpPr>
        <p:spPr>
          <a:xfrm>
            <a:off x="3867629"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 name="立方体 34"/>
          <p:cNvSpPr/>
          <p:nvPr/>
        </p:nvSpPr>
        <p:spPr>
          <a:xfrm>
            <a:off x="3196965" y="3174639"/>
            <a:ext cx="396806" cy="389084"/>
          </a:xfrm>
          <a:prstGeom prst="cube">
            <a:avLst/>
          </a:prstGeom>
          <a:solidFill>
            <a:schemeClr val="accent5">
              <a:lumMod val="60000"/>
              <a:lumOff val="40000"/>
            </a:schemeClr>
          </a:solidFill>
          <a:ln>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graphicFrame>
        <p:nvGraphicFramePr>
          <p:cNvPr id="4" name="表格 4"/>
          <p:cNvGraphicFramePr>
            <a:graphicFrameLocks noGrp="1"/>
          </p:cNvGraphicFramePr>
          <p:nvPr/>
        </p:nvGraphicFramePr>
        <p:xfrm>
          <a:off x="2713683" y="3882505"/>
          <a:ext cx="5808128" cy="370840"/>
        </p:xfrm>
        <a:graphic>
          <a:graphicData uri="http://schemas.openxmlformats.org/drawingml/2006/table">
            <a:tbl>
              <a:tblPr>
                <a:tableStyleId>{5C22544A-7EE6-4342-B048-85BDC9FD1C3A}</a:tableStyleId>
              </a:tblPr>
              <a:tblGrid>
                <a:gridCol w="363008"/>
                <a:gridCol w="363008"/>
                <a:gridCol w="363008"/>
                <a:gridCol w="363008"/>
                <a:gridCol w="363008"/>
                <a:gridCol w="363008"/>
                <a:gridCol w="363008"/>
                <a:gridCol w="363008"/>
                <a:gridCol w="363008"/>
                <a:gridCol w="363008"/>
                <a:gridCol w="363008"/>
                <a:gridCol w="363008"/>
                <a:gridCol w="363008"/>
                <a:gridCol w="363008"/>
                <a:gridCol w="363008"/>
                <a:gridCol w="363008"/>
              </a:tblGrid>
              <a:tr h="370840">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3</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1</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3</a:t>
                      </a:r>
                      <a:endParaRPr lang="zh-CN" altLang="en-US" dirty="0">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zh-CN" altLang="en-US">
                        <a:solidFill>
                          <a:schemeClr val="tx1"/>
                        </a:solidFill>
                        <a:latin typeface="Arial" panose="020B0604020202020204" pitchFamily="34" charset="0"/>
                        <a:cs typeface="Arial" panose="020B0604020202020204" pitchFamily="34" charset="0"/>
                      </a:endParaRPr>
                    </a:p>
                  </a:txBody>
                  <a:tcPr>
                    <a:lnL w="19050" cap="flat" cmpd="sng" algn="ctr">
                      <a:solidFill>
                        <a:schemeClr val="tx1"/>
                      </a:solidFill>
                      <a:prstDash val="solid"/>
                      <a:round/>
                      <a:headEnd type="none" w="med" len="med"/>
                      <a:tailEnd type="none" w="med" len="med"/>
                    </a:lnL>
                    <a:lnR w="28575" cap="flat" cmpd="sng" algn="ctr">
                      <a:solidFill>
                        <a:srgbClr val="C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zh-CN" dirty="0">
                          <a:solidFill>
                            <a:schemeClr val="tx1"/>
                          </a:solidFill>
                          <a:latin typeface="Arial" panose="020B0604020202020204" pitchFamily="34" charset="0"/>
                          <a:cs typeface="Arial" panose="020B0604020202020204" pitchFamily="34" charset="0"/>
                        </a:rPr>
                        <a:t>2</a:t>
                      </a: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chemeClr val="bg1">
                        <a:lumMod val="95000"/>
                      </a:schemeClr>
                    </a:solidFill>
                  </a:tcPr>
                </a:tc>
                <a:tc>
                  <a:txBody>
                    <a:bodyPr/>
                    <a:lstStyle/>
                    <a:p>
                      <a:pPr algn="ctr"/>
                      <a:endParaRPr lang="zh-CN" altLang="en-US" dirty="0">
                        <a:solidFill>
                          <a:schemeClr val="tx1"/>
                        </a:solidFill>
                        <a:latin typeface="Arial" panose="020B0604020202020204" pitchFamily="34" charset="0"/>
                        <a:cs typeface="Arial" panose="020B0604020202020204" pitchFamily="34" charset="0"/>
                      </a:endParaRPr>
                    </a:p>
                  </a:txBody>
                  <a:tcPr>
                    <a:lnL w="28575" cap="flat" cmpd="sng" algn="ctr">
                      <a:solidFill>
                        <a:srgbClr val="C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cxnSp>
        <p:nvCxnSpPr>
          <p:cNvPr id="5" name="直线箭头连接符 4"/>
          <p:cNvCxnSpPr>
            <a:stCxn id="24" idx="3"/>
          </p:cNvCxnSpPr>
          <p:nvPr/>
        </p:nvCxnSpPr>
        <p:spPr>
          <a:xfrm flipH="1">
            <a:off x="3593771" y="3581492"/>
            <a:ext cx="1775972" cy="30101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stCxn id="24" idx="3"/>
          </p:cNvCxnSpPr>
          <p:nvPr/>
        </p:nvCxnSpPr>
        <p:spPr>
          <a:xfrm>
            <a:off x="5369743" y="3581492"/>
            <a:ext cx="445841" cy="30101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24" idx="3"/>
          </p:cNvCxnSpPr>
          <p:nvPr/>
        </p:nvCxnSpPr>
        <p:spPr>
          <a:xfrm>
            <a:off x="5369743" y="3581492"/>
            <a:ext cx="2649545" cy="30101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文本框 25"/>
              <p:cNvSpPr txBox="1"/>
              <p:nvPr/>
            </p:nvSpPr>
            <p:spPr>
              <a:xfrm>
                <a:off x="835298" y="1215517"/>
                <a:ext cx="9893662" cy="4862870"/>
              </a:xfrm>
              <a:prstGeom prst="rect">
                <a:avLst/>
              </a:prstGeom>
              <a:noFill/>
            </p:spPr>
            <p:txBody>
              <a:bodyPr wrap="square" rtlCol="0">
                <a:spAutoFit/>
              </a:bodyPr>
              <a:lstStyle/>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Data Structure:</a:t>
                </a:r>
                <a:r>
                  <a:rPr lang="zh-CN" altLang="en-US" sz="2000" dirty="0">
                    <a:solidFill>
                      <a:srgbClr val="C00000"/>
                    </a:solidFill>
                    <a:latin typeface="Arial" panose="020B0604020202020204" pitchFamily="34" charset="0"/>
                    <a:cs typeface="Arial" panose="020B0604020202020204" pitchFamily="34" charset="0"/>
                  </a:rPr>
                  <a:t> </a:t>
                </a:r>
                <a:endParaRPr lang="en-US" altLang="zh-CN" sz="2000" dirty="0">
                  <a:solidFill>
                    <a:srgbClr val="C00000"/>
                  </a:solidFill>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a counter array </a:t>
                </a:r>
                <a14:m>
                  <m:oMath xmlns:m="http://schemas.openxmlformats.org/officeDocument/2006/math">
                    <m:r>
                      <a:rPr lang="en-US" altLang="zh-CN" sz="2000" b="0" i="1" smtClean="0">
                        <a:latin typeface="Cambria Math" panose="02040503050406030204" pitchFamily="18" charset="0"/>
                      </a:rPr>
                      <m:t>𝐴</m:t>
                    </m:r>
                  </m:oMath>
                </a14:m>
                <a:r>
                  <a:rPr lang="en-US" altLang="zh-CN" sz="2000" dirty="0">
                    <a:latin typeface="Arial" panose="020B0604020202020204" pitchFamily="34" charset="0"/>
                    <a:cs typeface="Arial" panose="020B0604020202020204" pitchFamily="34" charset="0"/>
                  </a:rPr>
                  <a:t> with width </a:t>
                </a:r>
                <a14:m>
                  <m:oMath xmlns:m="http://schemas.openxmlformats.org/officeDocument/2006/math">
                    <m:r>
                      <a:rPr lang="en-US" altLang="zh-CN" sz="2000" b="0" i="1" smtClean="0">
                        <a:latin typeface="Cambria Math" panose="02040503050406030204" pitchFamily="18" charset="0"/>
                      </a:rPr>
                      <m:t>𝑤</m:t>
                    </m:r>
                  </m:oMath>
                </a14:m>
                <a:r>
                  <a:rPr lang="en-US" altLang="zh-CN" sz="2000" dirty="0">
                    <a:latin typeface="Arial" panose="020B0604020202020204" pitchFamily="34" charset="0"/>
                    <a:cs typeface="Arial" panose="020B0604020202020204" pitchFamily="34" charset="0"/>
                  </a:rPr>
                  <a:t>.</a:t>
                </a:r>
                <a:endParaRPr lang="en-US" altLang="zh-CN" sz="2000" dirty="0">
                  <a:latin typeface="Arial" panose="020B0604020202020204" pitchFamily="34" charset="0"/>
                  <a:cs typeface="Arial" panose="020B0604020202020204" pitchFamily="34" charset="0"/>
                </a:endParaRPr>
              </a:p>
              <a:p>
                <a:pPr marL="1257300" lvl="2" indent="-342900">
                  <a:spcAft>
                    <a:spcPts val="1200"/>
                  </a:spcAft>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𝑑</m:t>
                    </m:r>
                  </m:oMath>
                </a14:m>
                <a:r>
                  <a:rPr lang="en-US" altLang="zh-CN" sz="2000" dirty="0">
                    <a:latin typeface="Arial" panose="020B0604020202020204" pitchFamily="34" charset="0"/>
                    <a:cs typeface="Arial" panose="020B0604020202020204" pitchFamily="34" charset="0"/>
                  </a:rPr>
                  <a:t> hash functions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𝑑</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m:t>
                        </m:r>
                      </m:e>
                    </m:d>
                  </m:oMath>
                </a14:m>
                <a:r>
                  <a:rPr lang="zh-CN" altLang="en-US" sz="2000" dirty="0">
                    <a:latin typeface="Arial" panose="020B0604020202020204" pitchFamily="34" charset="0"/>
                    <a:cs typeface="Arial" panose="020B0604020202020204" pitchFamily="34" charset="0"/>
                  </a:rPr>
                  <a:t>，</a:t>
                </a:r>
                <a:r>
                  <a:rPr lang="en-US" altLang="zh-CN" sz="2000" dirty="0">
                    <a:latin typeface="Arial" panose="020B0604020202020204" pitchFamily="34" charset="0"/>
                    <a:cs typeface="Arial" panose="020B0604020202020204" pitchFamily="34" charset="0"/>
                  </a:rPr>
                  <a:t>each of which maps an item </a:t>
                </a:r>
                <a14:m>
                  <m:oMath xmlns:m="http://schemas.openxmlformats.org/officeDocument/2006/math">
                    <m:r>
                      <a:rPr lang="en-US" altLang="zh-CN" sz="2000" b="0" i="1" smtClean="0">
                        <a:latin typeface="Cambria Math" panose="02040503050406030204" pitchFamily="18" charset="0"/>
                      </a:rPr>
                      <m:t>𝑒</m:t>
                    </m:r>
                  </m:oMath>
                </a14:m>
                <a:r>
                  <a:rPr lang="en-US" altLang="zh-CN" sz="2000" dirty="0">
                    <a:latin typeface="Arial" panose="020B0604020202020204" pitchFamily="34" charset="0"/>
                    <a:cs typeface="Arial" panose="020B0604020202020204" pitchFamily="34" charset="0"/>
                  </a:rPr>
                  <a:t> to a counter.</a:t>
                </a: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Insert: </a:t>
                </a:r>
                <a14:m>
                  <m:oMath xmlns:m="http://schemas.openxmlformats.org/officeDocument/2006/math">
                    <m:r>
                      <a:rPr lang="en-US" altLang="zh-CN" sz="2000" b="0" i="1" smtClean="0">
                        <a:latin typeface="Cambria Math" panose="02040503050406030204" pitchFamily="18" charset="0"/>
                      </a:rPr>
                      <m:t>𝐴</m:t>
                    </m:r>
                    <m:d>
                      <m:dPr>
                        <m:begChr m:val="["/>
                        <m:endChr m:val="]"/>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ℎ</m:t>
                            </m:r>
                          </m:e>
                          <m:sub>
                            <m:r>
                              <a:rPr lang="en-US" altLang="zh-CN" sz="2000" b="0" i="1" smtClean="0">
                                <a:latin typeface="Cambria Math" panose="02040503050406030204" pitchFamily="18" charset="0"/>
                              </a:rPr>
                              <m:t>𝑖</m:t>
                            </m:r>
                          </m:sub>
                        </m:sSub>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𝑒</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  ∀ </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𝑑</m:t>
                    </m:r>
                  </m:oMath>
                </a14:m>
                <a:endParaRPr lang="en-US" altLang="zh-CN" sz="2000"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altLang="zh-CN" sz="2000" dirty="0">
                    <a:solidFill>
                      <a:srgbClr val="C00000"/>
                    </a:solidFill>
                    <a:latin typeface="Arial" panose="020B0604020202020204" pitchFamily="34" charset="0"/>
                    <a:cs typeface="Arial" panose="020B0604020202020204" pitchFamily="34" charset="0"/>
                  </a:rPr>
                  <a:t>Query: </a:t>
                </a:r>
                <a14:m>
                  <m:oMath xmlns:m="http://schemas.openxmlformats.org/officeDocument/2006/math">
                    <m:func>
                      <m:funcPr>
                        <m:ctrlPr>
                          <a:rPr lang="en-US" altLang="zh-CN" sz="2000" i="1" smtClean="0">
                            <a:latin typeface="Cambria Math" panose="02040503050406030204" pitchFamily="18" charset="0"/>
                            <a:cs typeface="Arial" panose="020B0604020202020204" pitchFamily="34" charset="0"/>
                          </a:rPr>
                        </m:ctrlPr>
                      </m:funcPr>
                      <m:fName>
                        <m:r>
                          <m:rPr>
                            <m:sty m:val="p"/>
                          </m:rPr>
                          <a:rPr lang="en-US" altLang="zh-CN" sz="2000" b="0" i="0" smtClean="0">
                            <a:latin typeface="Cambria Math" panose="02040503050406030204" pitchFamily="18" charset="0"/>
                            <a:cs typeface="Arial" panose="020B0604020202020204" pitchFamily="34" charset="0"/>
                          </a:rPr>
                          <m:t>min</m:t>
                        </m:r>
                      </m:fName>
                      <m:e>
                        <m:d>
                          <m:dPr>
                            <m:begChr m:val="["/>
                            <m:endChr m:val="]"/>
                            <m:ctrlPr>
                              <a:rPr lang="en-US" altLang="zh-CN" sz="2000" i="1" smtClean="0">
                                <a:latin typeface="Cambria Math" panose="02040503050406030204" pitchFamily="18" charset="0"/>
                                <a:cs typeface="Arial" panose="020B0604020202020204" pitchFamily="34" charset="0"/>
                              </a:rPr>
                            </m:ctrlPr>
                          </m:dPr>
                          <m:e>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ℎ</m:t>
                                </m:r>
                              </m:e>
                              <m:sub>
                                <m:r>
                                  <a:rPr lang="en-US" altLang="zh-CN" sz="2000" b="0" i="1" smtClean="0">
                                    <a:latin typeface="Cambria Math" panose="02040503050406030204" pitchFamily="18" charset="0"/>
                                    <a:cs typeface="Arial" panose="020B0604020202020204" pitchFamily="34" charset="0"/>
                                  </a:rPr>
                                  <m:t>1</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r>
                              <a:rPr lang="en-US" altLang="zh-CN" sz="2000" b="0" i="1" smtClean="0">
                                <a:latin typeface="Cambria Math" panose="02040503050406030204" pitchFamily="18" charset="0"/>
                                <a:cs typeface="Arial" panose="020B0604020202020204" pitchFamily="34" charset="0"/>
                              </a:rPr>
                              <m:t>,⋯,</m:t>
                            </m:r>
                            <m:sSub>
                              <m:sSubPr>
                                <m:ctrlPr>
                                  <a:rPr lang="en-US" altLang="zh-CN" sz="2000" i="1" smtClean="0">
                                    <a:latin typeface="Cambria Math" panose="02040503050406030204" pitchFamily="18" charset="0"/>
                                    <a:cs typeface="Arial" panose="020B0604020202020204" pitchFamily="34" charset="0"/>
                                  </a:rPr>
                                </m:ctrlPr>
                              </m:sSubPr>
                              <m:e>
                                <m:r>
                                  <a:rPr lang="en-US" altLang="zh-CN" sz="2000" b="0" i="1" smtClean="0">
                                    <a:latin typeface="Cambria Math" panose="02040503050406030204" pitchFamily="18" charset="0"/>
                                    <a:cs typeface="Arial" panose="020B0604020202020204" pitchFamily="34" charset="0"/>
                                  </a:rPr>
                                  <m:t>ℎ</m:t>
                                </m:r>
                              </m:e>
                              <m:sub>
                                <m:r>
                                  <a:rPr lang="en-US" altLang="zh-CN" sz="2000" b="0" i="1" smtClean="0">
                                    <a:latin typeface="Cambria Math" panose="02040503050406030204" pitchFamily="18" charset="0"/>
                                    <a:cs typeface="Arial" panose="020B0604020202020204" pitchFamily="34" charset="0"/>
                                  </a:rPr>
                                  <m:t>𝑑</m:t>
                                </m:r>
                              </m:sub>
                            </m:sSub>
                            <m:d>
                              <m:dPr>
                                <m:ctrlPr>
                                  <a:rPr lang="en-US" altLang="zh-CN" sz="2000" i="1" smtClean="0">
                                    <a:latin typeface="Cambria Math" panose="02040503050406030204" pitchFamily="18" charset="0"/>
                                    <a:cs typeface="Arial" panose="020B0604020202020204" pitchFamily="34" charset="0"/>
                                  </a:rPr>
                                </m:ctrlPr>
                              </m:dPr>
                              <m:e>
                                <m:r>
                                  <a:rPr lang="en-US" altLang="zh-CN" sz="2000" b="0" i="1" smtClean="0">
                                    <a:latin typeface="Cambria Math" panose="02040503050406030204" pitchFamily="18" charset="0"/>
                                    <a:cs typeface="Arial" panose="020B0604020202020204" pitchFamily="34" charset="0"/>
                                  </a:rPr>
                                  <m:t>𝑒</m:t>
                                </m:r>
                              </m:e>
                            </m:d>
                          </m:e>
                        </m:d>
                      </m:e>
                    </m:func>
                  </m:oMath>
                </a14:m>
                <a:endParaRPr lang="en-US" altLang="zh-CN" sz="2000" dirty="0">
                  <a:latin typeface="Arial" panose="020B0604020202020204" pitchFamily="34" charset="0"/>
                  <a:cs typeface="Arial" panose="020B0604020202020204" pitchFamily="34" charset="0"/>
                </a:endParaRPr>
              </a:p>
            </p:txBody>
          </p:sp>
        </mc:Choice>
        <mc:Fallback>
          <p:sp>
            <p:nvSpPr>
              <p:cNvPr id="26" name="文本框 25"/>
              <p:cNvSpPr txBox="1">
                <a:spLocks noRot="1" noChangeAspect="1" noMove="1" noResize="1" noEditPoints="1" noAdjustHandles="1" noChangeArrowheads="1" noChangeShapeType="1" noTextEdit="1"/>
              </p:cNvSpPr>
              <p:nvPr/>
            </p:nvSpPr>
            <p:spPr>
              <a:xfrm>
                <a:off x="835298" y="1215517"/>
                <a:ext cx="9893662" cy="4862870"/>
              </a:xfrm>
              <a:prstGeom prst="rect">
                <a:avLst/>
              </a:prstGeom>
              <a:blipFill rotWithShape="1">
                <a:blip r:embed="rId2"/>
                <a:stretch>
                  <a:fillRect l="-3" t="-3" b="3"/>
                </a:stretch>
              </a:blipFill>
            </p:spPr>
            <p:txBody>
              <a:bodyPr/>
              <a:lstStyle/>
              <a:p>
                <a:r>
                  <a:rPr lang="zh-CN" altLang="en-US">
                    <a:noFill/>
                  </a:rPr>
                  <a:t> </a:t>
                </a:r>
              </a:p>
            </p:txBody>
          </p:sp>
        </mc:Fallback>
      </mc:AlternateContent>
      <p:sp>
        <p:nvSpPr>
          <p:cNvPr id="3" name="文本框 2"/>
          <p:cNvSpPr txBox="1"/>
          <p:nvPr>
            <p:custDataLst>
              <p:tags r:id="rId3"/>
            </p:custDataLst>
          </p:nvPr>
        </p:nvSpPr>
        <p:spPr>
          <a:xfrm>
            <a:off x="1256256" y="308511"/>
            <a:ext cx="6569324" cy="460375"/>
          </a:xfrm>
          <a:prstGeom prst="rect">
            <a:avLst/>
          </a:prstGeom>
          <a:noFill/>
        </p:spPr>
        <p:txBody>
          <a:bodyPr wrap="square" rtlCol="0">
            <a:spAutoFit/>
          </a:bodyPr>
          <a:p>
            <a:r>
              <a:rPr lang="en-US" altLang="zh-CN" sz="2400" dirty="0"/>
              <a:t>Background: Count-Min Sketch</a:t>
            </a:r>
            <a:endParaRPr lang="en-US" altLang="zh-CN" sz="2400" dirty="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Tm="47446">
        <p:fade/>
      </p:transition>
    </mc:Choice>
    <mc:Fallback>
      <p:transition spd="med" advTm="47446">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TIMING" val="|35.3|1.4|1.3"/>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TIMING" val="|35.3|1.4|1.3"/>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TIMING" val="|35.3|1.4|1.3"/>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TIMING" val="|35.3|1.4|1.3"/>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TIMING" val="|35.3|1.4|1.3"/>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TIMING" val="|35.3|1.4|1.3"/>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PP_MARK_KEY" val="fd77d551-3a63-4e8d-9cc3-07b51ec12e40"/>
  <p:tag name="COMMONDATA" val="eyJoZGlkIjoiNTM4NjJhMjE2YjUxMmIxZjkxM2MxOGU4OWU4NTYzNDQifQ=="/>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3413</Words>
  <Application>WPS 演示</Application>
  <PresentationFormat>宽屏</PresentationFormat>
  <Paragraphs>519</Paragraphs>
  <Slides>27</Slides>
  <Notes>33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27</vt:i4>
      </vt:variant>
    </vt:vector>
  </HeadingPairs>
  <TitlesOfParts>
    <vt:vector size="45" baseType="lpstr">
      <vt:lpstr>Arial</vt:lpstr>
      <vt:lpstr>宋体</vt:lpstr>
      <vt:lpstr>Wingdings</vt:lpstr>
      <vt:lpstr>Calibri</vt:lpstr>
      <vt:lpstr>微软雅黑</vt:lpstr>
      <vt:lpstr>Meiryo UI</vt:lpstr>
      <vt:lpstr>Yu Gothic UI</vt:lpstr>
      <vt:lpstr>Calibri</vt:lpstr>
      <vt:lpstr>幼圆</vt:lpstr>
      <vt:lpstr>Heelvetica</vt:lpstr>
      <vt:lpstr>Helvetica</vt:lpstr>
      <vt:lpstr>Segoe Print</vt:lpstr>
      <vt:lpstr>黑体</vt:lpstr>
      <vt:lpstr>Cambria Math</vt:lpstr>
      <vt:lpstr>Arial Unicode MS</vt:lpstr>
      <vt:lpstr>方正兰亭粗黑_GBK</vt:lpstr>
      <vt:lpstr>Times New Roman</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Lethe</cp:lastModifiedBy>
  <cp:revision>526</cp:revision>
  <dcterms:created xsi:type="dcterms:W3CDTF">2015-05-06T09:02:00Z</dcterms:created>
  <dcterms:modified xsi:type="dcterms:W3CDTF">2024-05-16T12:46:17Z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2F58CD0133FD4A01A7BC512234013584_12</vt:lpwstr>
  </property>
  <property fmtid="{D5CDD505-2E9C-101B-9397-08002B2CF9AE}" pid="3" name="KSOProductBuildVer">
    <vt:lpwstr>2052-11.1.0.14309</vt:lpwstr>
  </property>
</Properties>
</file>